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sldIdLst>
    <p:sldId id="256" r:id="rId2"/>
    <p:sldId id="258" r:id="rId3"/>
    <p:sldId id="279" r:id="rId4"/>
    <p:sldId id="284" r:id="rId5"/>
    <p:sldId id="269" r:id="rId6"/>
    <p:sldId id="292" r:id="rId7"/>
    <p:sldId id="300" r:id="rId8"/>
    <p:sldId id="299" r:id="rId9"/>
    <p:sldId id="276" r:id="rId10"/>
    <p:sldId id="293" r:id="rId11"/>
    <p:sldId id="302" r:id="rId12"/>
    <p:sldId id="297" r:id="rId13"/>
    <p:sldId id="294" r:id="rId14"/>
    <p:sldId id="296"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E42"/>
    <a:srgbClr val="C5662E"/>
    <a:srgbClr val="FF853B"/>
    <a:srgbClr val="D57130"/>
    <a:srgbClr val="F49A71"/>
    <a:srgbClr val="F4924C"/>
    <a:srgbClr val="2665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FF11B-5436-304B-9FEC-9EE457A0C54D}" v="20" dt="2021-08-30T17:34:57.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171" autoAdjust="0"/>
    <p:restoredTop sz="83753" autoAdjust="0"/>
  </p:normalViewPr>
  <p:slideViewPr>
    <p:cSldViewPr snapToGrid="0">
      <p:cViewPr varScale="1">
        <p:scale>
          <a:sx n="96" d="100"/>
          <a:sy n="96" d="100"/>
        </p:scale>
        <p:origin x="38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7DD66-BCDC-4A11-B187-2D48D85474CC}" type="datetimeFigureOut">
              <a:rPr lang="en-US" smtClean="0"/>
              <a:t>9/1/2021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3B157-21AA-4012-88AB-35C4CFE533B4}" type="slidenum">
              <a:rPr lang="en-US" smtClean="0"/>
              <a:t>‹#›</a:t>
            </a:fld>
            <a:endParaRPr lang="en-US"/>
          </a:p>
        </p:txBody>
      </p:sp>
    </p:spTree>
    <p:extLst>
      <p:ext uri="{BB962C8B-B14F-4D97-AF65-F5344CB8AC3E}">
        <p14:creationId xmlns:p14="http://schemas.microsoft.com/office/powerpoint/2010/main" val="327008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 Audio:</a:t>
            </a:r>
            <a:r>
              <a:rPr lang="en-US" dirty="0"/>
              <a:t> Hi, I’m Cynthia Gordon</a:t>
            </a:r>
            <a:r>
              <a:rPr lang="en-US" baseline="0" dirty="0"/>
              <a:t> da Cruz and I’m the Coordinator of Institutional Research at Chabot. Last year in 20-21 I was co-chair of PAR, so this presentation is about program and area review and what to expect in the comprehensive year Fall 2021.</a:t>
            </a:r>
            <a:r>
              <a:rPr lang="en-US" dirty="0"/>
              <a:t> Just want to give a moment to give a special thanks to Dr. Na Liu and Dr. Indra </a:t>
            </a:r>
            <a:r>
              <a:rPr lang="en-US" dirty="0" err="1"/>
              <a:t>Liauw</a:t>
            </a:r>
            <a:r>
              <a:rPr lang="en-US" dirty="0"/>
              <a:t> who help out with producing visualizations for this presentation. </a:t>
            </a:r>
            <a:endParaRPr lang="en-US" dirty="0" err="1">
              <a:cs typeface="Calibri"/>
            </a:endParaRPr>
          </a:p>
        </p:txBody>
      </p:sp>
      <p:sp>
        <p:nvSpPr>
          <p:cNvPr id="4" name="Slide Number Placeholder 3"/>
          <p:cNvSpPr>
            <a:spLocks noGrp="1"/>
          </p:cNvSpPr>
          <p:nvPr>
            <p:ph type="sldNum" sz="quarter" idx="10"/>
          </p:nvPr>
        </p:nvSpPr>
        <p:spPr/>
        <p:txBody>
          <a:bodyPr/>
          <a:lstStyle/>
          <a:p>
            <a:fld id="{A8F3B157-21AA-4012-88AB-35C4CFE533B4}" type="slidenum">
              <a:rPr lang="en-US" smtClean="0"/>
              <a:t>1</a:t>
            </a:fld>
            <a:endParaRPr lang="en-US"/>
          </a:p>
        </p:txBody>
      </p:sp>
    </p:spTree>
    <p:extLst>
      <p:ext uri="{BB962C8B-B14F-4D97-AF65-F5344CB8AC3E}">
        <p14:creationId xmlns:p14="http://schemas.microsoft.com/office/powerpoint/2010/main" val="3816299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kern="1200" dirty="0">
                <a:solidFill>
                  <a:schemeClr val="tx1"/>
                </a:solidFill>
                <a:effectLst/>
                <a:latin typeface="+mn-lt"/>
                <a:ea typeface="+mn-ea"/>
                <a:cs typeface="+mn-cs"/>
              </a:rPr>
              <a:t>Slide 10 Audio</a:t>
            </a:r>
            <a:r>
              <a:rPr lang="en-US" sz="1200" kern="1200" dirty="0">
                <a:solidFill>
                  <a:schemeClr val="tx1"/>
                </a:solidFill>
                <a:effectLst/>
                <a:latin typeface="+mn-lt"/>
                <a:ea typeface="+mn-ea"/>
                <a:cs typeface="+mn-cs"/>
              </a:rPr>
              <a:t>: In this chart, after all programs analyze their own data and enter it into </a:t>
            </a:r>
            <a:r>
              <a:rPr lang="en-US" sz="1200" kern="1200" dirty="0" err="1">
                <a:solidFill>
                  <a:schemeClr val="tx1"/>
                </a:solidFill>
                <a:effectLst/>
                <a:latin typeface="+mn-lt"/>
                <a:ea typeface="+mn-ea"/>
                <a:cs typeface="+mn-cs"/>
              </a:rPr>
              <a:t>Qualitrcs</a:t>
            </a:r>
            <a:r>
              <a:rPr lang="en-US" sz="1200" kern="1200" dirty="0">
                <a:solidFill>
                  <a:schemeClr val="tx1"/>
                </a:solidFill>
                <a:effectLst/>
                <a:latin typeface="+mn-lt"/>
                <a:ea typeface="+mn-ea"/>
                <a:cs typeface="+mn-cs"/>
              </a:rPr>
              <a:t>, we’ll be able to produce a graph like this that shows campus-wide trends in representation (again</a:t>
            </a:r>
            <a:r>
              <a:rPr lang="en-US" dirty="0"/>
              <a:t> just </a:t>
            </a:r>
            <a:r>
              <a:rPr lang="en-US" sz="1200" kern="1200" dirty="0">
                <a:solidFill>
                  <a:schemeClr val="tx1"/>
                </a:solidFill>
                <a:effectLst/>
                <a:latin typeface="+mn-lt"/>
                <a:ea typeface="+mn-ea"/>
                <a:cs typeface="+mn-cs"/>
              </a:rPr>
              <a:t>fake data this is just an example </a:t>
            </a:r>
            <a:r>
              <a:rPr lang="en-US" dirty="0"/>
              <a:t>of graphs we could produce because PAR teams will be entering their data into Qualtrics).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10</a:t>
            </a:fld>
            <a:endParaRPr lang="en-US"/>
          </a:p>
        </p:txBody>
      </p:sp>
    </p:spTree>
    <p:extLst>
      <p:ext uri="{BB962C8B-B14F-4D97-AF65-F5344CB8AC3E}">
        <p14:creationId xmlns:p14="http://schemas.microsoft.com/office/powerpoint/2010/main" val="368517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11 Audio</a:t>
            </a:r>
            <a:r>
              <a:rPr lang="en-US" sz="1200" kern="1200" dirty="0">
                <a:solidFill>
                  <a:schemeClr val="tx1"/>
                </a:solidFill>
                <a:effectLst/>
                <a:latin typeface="+mn-lt"/>
                <a:ea typeface="+mn-ea"/>
                <a:cs typeface="+mn-cs"/>
              </a:rPr>
              <a:t>: With the previous question, we’ll be able to see generally how programs or areas believe they are doing with regard to representation, but we won’t be able to tease out which groups are impacted. In this next question on success rates, the PAR Committee asks programs to look at their success rates disaggregated by race, ethnicity, and gender and analyze whether they see disproportionate impact (or lower success rates) for any one particular group. </a:t>
            </a:r>
          </a:p>
          <a:p>
            <a:endParaRPr lang="en-US" dirty="0"/>
          </a:p>
        </p:txBody>
      </p:sp>
      <p:sp>
        <p:nvSpPr>
          <p:cNvPr id="4" name="Slide Number Placeholder 3"/>
          <p:cNvSpPr>
            <a:spLocks noGrp="1"/>
          </p:cNvSpPr>
          <p:nvPr>
            <p:ph type="sldNum" sz="quarter" idx="5"/>
          </p:nvPr>
        </p:nvSpPr>
        <p:spPr/>
        <p:txBody>
          <a:bodyPr/>
          <a:lstStyle/>
          <a:p>
            <a:fld id="{A8F3B157-21AA-4012-88AB-35C4CFE533B4}" type="slidenum">
              <a:rPr lang="en-US" smtClean="0"/>
              <a:t>11</a:t>
            </a:fld>
            <a:endParaRPr lang="en-US"/>
          </a:p>
        </p:txBody>
      </p:sp>
    </p:spTree>
    <p:extLst>
      <p:ext uri="{BB962C8B-B14F-4D97-AF65-F5344CB8AC3E}">
        <p14:creationId xmlns:p14="http://schemas.microsoft.com/office/powerpoint/2010/main" val="329846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Q24 - Do any populations jump out to you as disproportionately impacted (succeeding at lower rates than students from other racial/ethnic, gender groups, or the overall college population)? Check all groups that are disproportionately impacted (succeeding at lower rates than students from other racial/ethnic, gender groups, or the overall college average).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12 Audio</a:t>
            </a:r>
            <a:r>
              <a:rPr lang="en-US" sz="1200" kern="1200" dirty="0">
                <a:solidFill>
                  <a:schemeClr val="tx1"/>
                </a:solidFill>
                <a:effectLst/>
                <a:latin typeface="+mn-lt"/>
                <a:ea typeface="+mn-ea"/>
                <a:cs typeface="+mn-cs"/>
              </a:rPr>
              <a:t>: Because PAR teams will enter this data into </a:t>
            </a:r>
            <a:r>
              <a:rPr lang="en-US" sz="1200" kern="1200" dirty="0" err="1">
                <a:solidFill>
                  <a:schemeClr val="tx1"/>
                </a:solidFill>
                <a:effectLst/>
                <a:latin typeface="+mn-lt"/>
                <a:ea typeface="+mn-ea"/>
                <a:cs typeface="+mn-cs"/>
              </a:rPr>
              <a:t>Qualtrics</a:t>
            </a:r>
            <a:r>
              <a:rPr lang="en-US" sz="1200" kern="1200" dirty="0">
                <a:solidFill>
                  <a:schemeClr val="tx1"/>
                </a:solidFill>
                <a:effectLst/>
                <a:latin typeface="+mn-lt"/>
                <a:ea typeface="+mn-ea"/>
                <a:cs typeface="+mn-cs"/>
              </a:rPr>
              <a:t>, we’ll be able to easily aggregate this data campus-wide to see if there are any trends in which groups Programs and Areas believe are disproportionately impacted. </a:t>
            </a: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12</a:t>
            </a:fld>
            <a:endParaRPr lang="en-US"/>
          </a:p>
        </p:txBody>
      </p:sp>
    </p:spTree>
    <p:extLst>
      <p:ext uri="{BB962C8B-B14F-4D97-AF65-F5344CB8AC3E}">
        <p14:creationId xmlns:p14="http://schemas.microsoft.com/office/powerpoint/2010/main" val="911743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kern="1200" dirty="0">
                <a:solidFill>
                  <a:schemeClr val="tx1"/>
                </a:solidFill>
                <a:effectLst/>
                <a:latin typeface="+mn-lt"/>
                <a:ea typeface="+mn-ea"/>
                <a:cs typeface="+mn-cs"/>
              </a:rPr>
              <a:t>Slide 13 Audio:</a:t>
            </a:r>
            <a:r>
              <a:rPr lang="en-US" sz="1200" kern="1200" dirty="0">
                <a:solidFill>
                  <a:schemeClr val="tx1"/>
                </a:solidFill>
                <a:effectLst/>
                <a:latin typeface="+mn-lt"/>
                <a:ea typeface="+mn-ea"/>
                <a:cs typeface="+mn-cs"/>
              </a:rPr>
              <a:t> So I’ve shown you all cool graphs and helpful analyses we’ll be able to do as a result of having PAR teams submit their PARs by entering them into Qualtrics, but I can imagine that folks may be wondering, are there any drawbacks? If it’s so cool, then why is this just a transition and not the new app? I do think there is one major drawback with Qualtrics. It’s an app for gathering and analyzing data. But it’s not an app for online collaboration. That was something that we had in the homegrown Chabot PAR app and it’s something that we are moving towards with our goal of purchasing an integrated app that </a:t>
            </a:r>
            <a:r>
              <a:rPr lang="en-US" sz="1200" kern="1200" dirty="0" smtClean="0">
                <a:solidFill>
                  <a:schemeClr val="tx1"/>
                </a:solidFill>
                <a:effectLst/>
                <a:latin typeface="+mn-lt"/>
                <a:ea typeface="+mn-ea"/>
                <a:cs typeface="+mn-cs"/>
              </a:rPr>
              <a:t>integrates </a:t>
            </a:r>
            <a:r>
              <a:rPr lang="en-US" sz="1200" kern="1200" dirty="0">
                <a:solidFill>
                  <a:schemeClr val="tx1"/>
                </a:solidFill>
                <a:effectLst/>
                <a:latin typeface="+mn-lt"/>
                <a:ea typeface="+mn-ea"/>
                <a:cs typeface="+mn-cs"/>
              </a:rPr>
              <a:t>many campus-wide systems. For this year, Area/Program teams will need venue for collaboration to complete the electronic template. One suggestion is to upload the PAR template (that will be posted on the PAR committee website) into google docs and invite your PAR team as collaborators. The second small but surmountable challenge is that once a PAR teams submits your PAR template to your Dean/Manager. You might feel like you’re done! But wait! There is one more step. Once you receive your Dean’s/Manager’s feedback and approval, one person will need to go </a:t>
            </a:r>
            <a:r>
              <a:rPr lang="en-US" dirty="0"/>
              <a:t>into Qualtrics and enter </a:t>
            </a:r>
            <a:r>
              <a:rPr lang="en-US" sz="1200" kern="1200" dirty="0">
                <a:solidFill>
                  <a:schemeClr val="tx1"/>
                </a:solidFill>
                <a:effectLst/>
                <a:latin typeface="+mn-lt"/>
                <a:ea typeface="+mn-ea"/>
                <a:cs typeface="+mn-cs"/>
              </a:rPr>
              <a:t>the data from the template</a:t>
            </a:r>
            <a:r>
              <a:rPr lang="en-US" dirty="0"/>
              <a:t>. </a:t>
            </a:r>
            <a:r>
              <a:rPr lang="en-US" sz="1200" kern="1200" dirty="0">
                <a:solidFill>
                  <a:schemeClr val="tx1"/>
                </a:solidFill>
                <a:effectLst/>
                <a:latin typeface="+mn-lt"/>
                <a:ea typeface="+mn-ea"/>
                <a:cs typeface="+mn-cs"/>
              </a:rPr>
              <a:t>Because this is a new step, it might be easy to forget. But don’t worry, the PAR Committee and your Dean’s/Manager’s will provide you with plenty of reminders to get those PARs submitted in Qualtrics.</a:t>
            </a:r>
            <a:r>
              <a:rPr lang="en-US" dirty="0"/>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13</a:t>
            </a:fld>
            <a:endParaRPr lang="en-US"/>
          </a:p>
        </p:txBody>
      </p:sp>
    </p:spTree>
    <p:extLst>
      <p:ext uri="{BB962C8B-B14F-4D97-AF65-F5344CB8AC3E}">
        <p14:creationId xmlns:p14="http://schemas.microsoft.com/office/powerpoint/2010/main" val="368517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Slide 14 Audio</a:t>
            </a:r>
            <a:r>
              <a:rPr lang="en-US" dirty="0">
                <a:cs typeface="Calibri"/>
              </a:rPr>
              <a:t>: </a:t>
            </a:r>
            <a:r>
              <a:rPr lang="en-US" dirty="0"/>
              <a:t>Now I’ll go over the nuts and bolts of what to expect for Program and Area review, Fall 2021. We’re planning to launch on September 1st and on that date the templates will be available on the PAR website for download so that each of the PAR teams can fill out a PAR for your program or area. We’ll also have data available by this point either via the </a:t>
            </a:r>
            <a:r>
              <a:rPr lang="en-US" dirty="0" smtClean="0"/>
              <a:t>PAR </a:t>
            </a:r>
            <a:r>
              <a:rPr lang="en-US" dirty="0"/>
              <a:t>website or on the IR website with the one exception that degree and certificate data is not received by IR until early to </a:t>
            </a:r>
            <a:r>
              <a:rPr lang="en-US" dirty="0" smtClean="0"/>
              <a:t>mid-September, </a:t>
            </a:r>
            <a:r>
              <a:rPr lang="en-US" dirty="0"/>
              <a:t>so as soon as we get </a:t>
            </a:r>
            <a:r>
              <a:rPr lang="en-US" dirty="0" smtClean="0"/>
              <a:t>it, </a:t>
            </a:r>
            <a:r>
              <a:rPr lang="en-US" dirty="0"/>
              <a:t>we’ll post that as well. </a:t>
            </a:r>
          </a:p>
          <a:p>
            <a:r>
              <a:rPr lang="en-US" dirty="0"/>
              <a:t>From September 1st through September 30th the PAR committee is available to provide trainings. We’re happy to answer any questions you have about this PowerPoint, give a tour of the PAR website where you can find forms, and answer any other questions that you may have. </a:t>
            </a:r>
          </a:p>
          <a:p>
            <a:r>
              <a:rPr lang="en-US" dirty="0"/>
              <a:t>From September 1st to October </a:t>
            </a:r>
            <a:r>
              <a:rPr lang="en-US" dirty="0" smtClean="0"/>
              <a:t>11</a:t>
            </a:r>
            <a:r>
              <a:rPr lang="en-US" baseline="30000" dirty="0" smtClean="0"/>
              <a:t>th</a:t>
            </a:r>
            <a:r>
              <a:rPr lang="en-US" dirty="0" smtClean="0"/>
              <a:t>,</a:t>
            </a:r>
            <a:r>
              <a:rPr lang="en-US" baseline="0" dirty="0" smtClean="0"/>
              <a:t> </a:t>
            </a:r>
            <a:r>
              <a:rPr lang="en-US" dirty="0" smtClean="0"/>
              <a:t>that’s </a:t>
            </a:r>
            <a:r>
              <a:rPr lang="en-US" dirty="0"/>
              <a:t>when your </a:t>
            </a:r>
            <a:r>
              <a:rPr lang="en-US" dirty="0" smtClean="0"/>
              <a:t>area/discipline </a:t>
            </a:r>
            <a:r>
              <a:rPr lang="en-US" dirty="0"/>
              <a:t>teams are going to be collaborating to complete your PARs </a:t>
            </a:r>
            <a:r>
              <a:rPr lang="en-US" dirty="0" smtClean="0"/>
              <a:t>in the </a:t>
            </a:r>
            <a:r>
              <a:rPr lang="en-US" dirty="0"/>
              <a:t>electronic templates that are provided on the PAR website. Then on October 11th, that’s when those electronic templates are due to your Deans and Managers. So you will submit to your Deans and Managers however they </a:t>
            </a:r>
            <a:r>
              <a:rPr lang="en-US" dirty="0" smtClean="0"/>
              <a:t>request it </a:t>
            </a:r>
            <a:r>
              <a:rPr lang="en-US" dirty="0"/>
              <a:t>to be submitted to them. And remember you need to submit both the PAR </a:t>
            </a:r>
            <a:r>
              <a:rPr lang="en-US" dirty="0" smtClean="0"/>
              <a:t>template, </a:t>
            </a:r>
            <a:r>
              <a:rPr lang="en-US" dirty="0"/>
              <a:t>as well as any attachments based on what sort of resources you’re requesting. </a:t>
            </a:r>
          </a:p>
          <a:p>
            <a:r>
              <a:rPr lang="en-US" dirty="0"/>
              <a:t>Your Deans and Area Managers will provide feedback and then they’ll return your template to your team for final submission on </a:t>
            </a:r>
            <a:r>
              <a:rPr lang="en-US" dirty="0" err="1"/>
              <a:t>Qualtrics</a:t>
            </a:r>
            <a:r>
              <a:rPr lang="en-US" dirty="0"/>
              <a:t> and the goal is that by October 25th the final PAR should be submitted in </a:t>
            </a:r>
            <a:r>
              <a:rPr lang="en-US" dirty="0" err="1"/>
              <a:t>Qualtrics</a:t>
            </a:r>
            <a:r>
              <a:rPr lang="en-US" dirty="0"/>
              <a:t> so once you get the approval from your dean or manager it just takes one person per PAR team to submit the data on </a:t>
            </a:r>
            <a:r>
              <a:rPr lang="en-US" dirty="0" err="1"/>
              <a:t>Qualtrics</a:t>
            </a:r>
            <a:r>
              <a:rPr lang="en-US" dirty="0"/>
              <a:t>. I estimate that process will take about 15 minutes </a:t>
            </a:r>
            <a:r>
              <a:rPr lang="en-US" dirty="0" smtClean="0"/>
              <a:t>from </a:t>
            </a:r>
            <a:r>
              <a:rPr lang="en-US" dirty="0"/>
              <a:t>start to finish to transfer the data from your template into </a:t>
            </a:r>
            <a:r>
              <a:rPr lang="en-US" dirty="0" err="1"/>
              <a:t>Qualtrics</a:t>
            </a:r>
            <a:r>
              <a:rPr lang="en-US" dirty="0"/>
              <a:t> so that we have a place to analyze the data </a:t>
            </a:r>
            <a:r>
              <a:rPr lang="en-US" dirty="0" smtClean="0"/>
              <a:t>campus-wide</a:t>
            </a:r>
            <a:r>
              <a:rPr lang="en-US" dirty="0"/>
              <a:t>. </a:t>
            </a:r>
          </a:p>
          <a:p>
            <a:r>
              <a:rPr lang="en-US" dirty="0"/>
              <a:t>On November 8th, Dean and Area Managers will be completing summaries of all of the PARs within their areas and then on November 11th the </a:t>
            </a:r>
            <a:r>
              <a:rPr lang="en-US" dirty="0" smtClean="0"/>
              <a:t>fun </a:t>
            </a:r>
            <a:r>
              <a:rPr lang="en-US" dirty="0"/>
              <a:t>for the PAR </a:t>
            </a:r>
            <a:r>
              <a:rPr lang="en-US" dirty="0" smtClean="0"/>
              <a:t>Committee begins </a:t>
            </a:r>
            <a:r>
              <a:rPr lang="en-US" dirty="0"/>
              <a:t>and we’ll start to analyze the data that you all have submitted into </a:t>
            </a:r>
            <a:r>
              <a:rPr lang="en-US" dirty="0" err="1"/>
              <a:t>Qualtrics</a:t>
            </a:r>
            <a:r>
              <a:rPr lang="en-US" dirty="0"/>
              <a:t>. Finally, on January 28th, 2022--that is our target date for PAR to submit synthesis </a:t>
            </a:r>
            <a:r>
              <a:rPr lang="en-US" dirty="0" smtClean="0"/>
              <a:t>statements, </a:t>
            </a:r>
            <a:r>
              <a:rPr lang="en-US" dirty="0"/>
              <a:t>any graphs or figures from </a:t>
            </a:r>
            <a:r>
              <a:rPr lang="en-US" dirty="0" err="1"/>
              <a:t>Qualtrics</a:t>
            </a:r>
            <a:r>
              <a:rPr lang="en-US" dirty="0"/>
              <a:t> that allow us to synthesize </a:t>
            </a:r>
            <a:r>
              <a:rPr lang="en-US" dirty="0" smtClean="0"/>
              <a:t>campus wide </a:t>
            </a:r>
            <a:r>
              <a:rPr lang="en-US" dirty="0"/>
              <a:t>trends </a:t>
            </a:r>
            <a:r>
              <a:rPr lang="en-US" dirty="0" smtClean="0"/>
              <a:t>in how </a:t>
            </a:r>
            <a:r>
              <a:rPr lang="en-US" dirty="0"/>
              <a:t>people have responded to their program and area reviews. </a:t>
            </a:r>
            <a:endParaRPr lang="en-US" dirty="0">
              <a:cs typeface="Calibri"/>
            </a:endParaRPr>
          </a:p>
          <a:p>
            <a:r>
              <a:rPr lang="en-US" dirty="0"/>
              <a:t/>
            </a:r>
            <a:br>
              <a:rPr lang="en-US" dirty="0"/>
            </a:br>
            <a:endParaRPr lang="en-US" dirty="0"/>
          </a:p>
          <a:p>
            <a:r>
              <a:rPr lang="en-US" dirty="0"/>
              <a:t/>
            </a:r>
            <a:br>
              <a:rPr lang="en-US" dirty="0"/>
            </a:br>
            <a:endParaRPr lang="en-US" dirty="0"/>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14</a:t>
            </a:fld>
            <a:endParaRPr lang="en-US"/>
          </a:p>
        </p:txBody>
      </p:sp>
    </p:spTree>
    <p:extLst>
      <p:ext uri="{BB962C8B-B14F-4D97-AF65-F5344CB8AC3E}">
        <p14:creationId xmlns:p14="http://schemas.microsoft.com/office/powerpoint/2010/main" val="368517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15 Audio</a:t>
            </a:r>
            <a:r>
              <a:rPr lang="en-US" dirty="0"/>
              <a:t>: Finally, I’d like to end this presentation with a bit of transparency and perhaps ask for an extension of grace. </a:t>
            </a:r>
          </a:p>
          <a:p>
            <a:r>
              <a:rPr lang="en-US" dirty="0"/>
              <a:t>Do I think this process will be seamless? Probably not. </a:t>
            </a:r>
          </a:p>
          <a:p>
            <a:r>
              <a:rPr lang="en-US" dirty="0"/>
              <a:t>The PAR committee finished a draft template of questions by our last meeting in spring </a:t>
            </a:r>
            <a:r>
              <a:rPr lang="en-US" dirty="0" smtClean="0"/>
              <a:t>2021, </a:t>
            </a:r>
            <a:r>
              <a:rPr lang="en-US" dirty="0"/>
              <a:t>but we did not have time to develop separate templates for </a:t>
            </a:r>
            <a:r>
              <a:rPr lang="en-US" dirty="0" smtClean="0"/>
              <a:t>academic, service, </a:t>
            </a:r>
            <a:r>
              <a:rPr lang="en-US" dirty="0"/>
              <a:t>and administrative </a:t>
            </a:r>
            <a:r>
              <a:rPr lang="en-US" dirty="0" smtClean="0"/>
              <a:t>areas, </a:t>
            </a:r>
            <a:r>
              <a:rPr lang="en-US" dirty="0"/>
              <a:t>nor did we really have time to hammer out the submission process that I just </a:t>
            </a:r>
            <a:r>
              <a:rPr lang="en-US" dirty="0" smtClean="0"/>
              <a:t>talked </a:t>
            </a:r>
            <a:r>
              <a:rPr lang="en-US" dirty="0"/>
              <a:t>to you all about. Dr. Kessler and myself planned to finish up over the </a:t>
            </a:r>
            <a:r>
              <a:rPr lang="en-US" dirty="0" smtClean="0"/>
              <a:t>summer, </a:t>
            </a:r>
            <a:r>
              <a:rPr lang="en-US" dirty="0"/>
              <a:t>but then Dr. Kessler moved and the ISER took over IRs lives so it is entirely possible that we have overlooked </a:t>
            </a:r>
            <a:r>
              <a:rPr lang="en-US" dirty="0" smtClean="0"/>
              <a:t>something.</a:t>
            </a:r>
            <a:r>
              <a:rPr lang="en-US" baseline="0" dirty="0" smtClean="0"/>
              <a:t> I</a:t>
            </a:r>
            <a:r>
              <a:rPr lang="en-US" dirty="0" smtClean="0"/>
              <a:t>f </a:t>
            </a:r>
            <a:r>
              <a:rPr lang="en-US" dirty="0"/>
              <a:t>that’s the </a:t>
            </a:r>
            <a:r>
              <a:rPr lang="en-US" dirty="0" smtClean="0"/>
              <a:t>case, </a:t>
            </a:r>
            <a:r>
              <a:rPr lang="en-US" dirty="0"/>
              <a:t>then please email your feedback to the PAR 21-22 co-chairs and they will do their absolute best to help you. The administrative co-chair for this year is going to be </a:t>
            </a:r>
            <a:r>
              <a:rPr lang="en-US" dirty="0" err="1"/>
              <a:t>Deonne</a:t>
            </a:r>
            <a:r>
              <a:rPr lang="en-US" dirty="0"/>
              <a:t> Kunkel-Wu. I have volunteered to be the co-chair for </a:t>
            </a:r>
            <a:r>
              <a:rPr lang="en-US" dirty="0" smtClean="0"/>
              <a:t>faculty, </a:t>
            </a:r>
            <a:r>
              <a:rPr lang="en-US" dirty="0"/>
              <a:t>but that is pending </a:t>
            </a:r>
            <a:r>
              <a:rPr lang="en-US" dirty="0" smtClean="0"/>
              <a:t>senate approval, </a:t>
            </a:r>
            <a:r>
              <a:rPr lang="en-US" dirty="0"/>
              <a:t>so if there’s </a:t>
            </a:r>
            <a:r>
              <a:rPr lang="en-US" dirty="0" smtClean="0"/>
              <a:t>any </a:t>
            </a:r>
            <a:r>
              <a:rPr lang="en-US" dirty="0"/>
              <a:t>update to that we will reach out and let you know. We will do our best to build the plane as we fly it and hopefully to make this Fall 2021 Program and Area review as helpful and useful to the </a:t>
            </a:r>
            <a:r>
              <a:rPr lang="en-US" dirty="0" smtClean="0"/>
              <a:t>institution as possible, </a:t>
            </a:r>
            <a:r>
              <a:rPr lang="en-US" dirty="0"/>
              <a:t>in order to carry out our mission </a:t>
            </a:r>
            <a:r>
              <a:rPr lang="en-US" dirty="0" smtClean="0"/>
              <a:t>and serve </a:t>
            </a:r>
            <a:r>
              <a:rPr lang="en-US" dirty="0"/>
              <a:t>students in the best way possible.</a:t>
            </a:r>
          </a:p>
          <a:p>
            <a:r>
              <a:rPr lang="en-US" dirty="0">
                <a:cs typeface="+mn-lt"/>
              </a:rPr>
              <a:t/>
            </a:r>
            <a:br>
              <a:rPr lang="en-US" dirty="0">
                <a:cs typeface="+mn-lt"/>
              </a:rPr>
            </a:br>
            <a:r>
              <a:rPr lang="en-US" dirty="0">
                <a:cs typeface="+mn-lt"/>
              </a:rPr>
              <a:t/>
            </a:r>
            <a:br>
              <a:rPr lang="en-US" dirty="0">
                <a:cs typeface="+mn-lt"/>
              </a:rPr>
            </a:br>
            <a:endParaRPr lang="en-US" dirty="0">
              <a:cs typeface="Calibri"/>
            </a:endParaRPr>
          </a:p>
        </p:txBody>
      </p:sp>
      <p:sp>
        <p:nvSpPr>
          <p:cNvPr id="4" name="Slide Number Placeholder 3"/>
          <p:cNvSpPr>
            <a:spLocks noGrp="1"/>
          </p:cNvSpPr>
          <p:nvPr>
            <p:ph type="sldNum" sz="quarter" idx="10"/>
          </p:nvPr>
        </p:nvSpPr>
        <p:spPr/>
        <p:txBody>
          <a:bodyPr/>
          <a:lstStyle/>
          <a:p>
            <a:fld id="{A8F3B157-21AA-4012-88AB-35C4CFE533B4}" type="slidenum">
              <a:rPr lang="en-US" smtClean="0"/>
              <a:t>15</a:t>
            </a:fld>
            <a:endParaRPr lang="en-US"/>
          </a:p>
        </p:txBody>
      </p:sp>
    </p:spTree>
    <p:extLst>
      <p:ext uri="{BB962C8B-B14F-4D97-AF65-F5344CB8AC3E}">
        <p14:creationId xmlns:p14="http://schemas.microsoft.com/office/powerpoint/2010/main" val="3685170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2 Audio: </a:t>
            </a:r>
            <a:r>
              <a:rPr lang="en-US" dirty="0"/>
              <a:t>This presentation includes</a:t>
            </a:r>
            <a:r>
              <a:rPr lang="en-US" baseline="0" dirty="0"/>
              <a:t> a review of the purpose of Program and Area Review, then I’ll go over a long-term goal the PAR committee came up with last year, I’ll give a historical overview of PAR submissions at Chabot, then I’ll explain </a:t>
            </a:r>
            <a:r>
              <a:rPr lang="en-US" baseline="0" dirty="0" err="1"/>
              <a:t>Qualtrics</a:t>
            </a:r>
            <a:r>
              <a:rPr lang="en-US" baseline="0" dirty="0"/>
              <a:t> and why we’re going to be using </a:t>
            </a:r>
            <a:r>
              <a:rPr lang="en-US" baseline="0" dirty="0" err="1"/>
              <a:t>Qualtrics</a:t>
            </a:r>
            <a:r>
              <a:rPr lang="en-US" baseline="0" dirty="0"/>
              <a:t> this year. And finally I’ll end with very specific and concrete directions of the timeline for submitting PARs this year, in Fall 2021. </a:t>
            </a:r>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2</a:t>
            </a:fld>
            <a:endParaRPr lang="en-US"/>
          </a:p>
        </p:txBody>
      </p:sp>
    </p:spTree>
    <p:extLst>
      <p:ext uri="{BB962C8B-B14F-4D97-AF65-F5344CB8AC3E}">
        <p14:creationId xmlns:p14="http://schemas.microsoft.com/office/powerpoint/2010/main" val="4243093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3 Audio:</a:t>
            </a:r>
            <a:r>
              <a:rPr lang="en-US" sz="1200" kern="1200" dirty="0">
                <a:solidFill>
                  <a:schemeClr val="tx1"/>
                </a:solidFill>
                <a:effectLst/>
                <a:latin typeface="+mn-lt"/>
                <a:ea typeface="+mn-ea"/>
                <a:cs typeface="+mn-cs"/>
              </a:rPr>
              <a:t> Let’s start with what it is and why we do it.</a:t>
            </a:r>
          </a:p>
          <a:p>
            <a:r>
              <a:rPr lang="en-US" sz="1200" kern="1200" dirty="0">
                <a:solidFill>
                  <a:schemeClr val="tx1"/>
                </a:solidFill>
                <a:effectLst/>
                <a:latin typeface="+mn-lt"/>
                <a:ea typeface="+mn-ea"/>
                <a:cs typeface="+mn-cs"/>
              </a:rPr>
              <a:t>The Program and Area Review Process or PAR is a three-year comprehensive and annual review and planning process. The reason we do it is to continually support the quality and growth of the college so that we are effectively carrying out our Educational Master Plan and College Mission. </a:t>
            </a:r>
          </a:p>
          <a:p>
            <a:r>
              <a:rPr lang="en-US" sz="1200" kern="1200" dirty="0">
                <a:solidFill>
                  <a:schemeClr val="tx1"/>
                </a:solidFill>
                <a:effectLst/>
                <a:latin typeface="+mn-lt"/>
                <a:ea typeface="+mn-ea"/>
                <a:cs typeface="+mn-cs"/>
              </a:rPr>
              <a:t>The process starts with PAR teams in each program or area reviewing their own effectiveness based on data.</a:t>
            </a:r>
          </a:p>
          <a:p>
            <a:r>
              <a:rPr lang="en-US" sz="1200" kern="1200" dirty="0">
                <a:solidFill>
                  <a:schemeClr val="tx1"/>
                </a:solidFill>
                <a:effectLst/>
                <a:latin typeface="+mn-lt"/>
                <a:ea typeface="+mn-ea"/>
                <a:cs typeface="+mn-cs"/>
              </a:rPr>
              <a:t>Then, based on this analysis, programs and areas plan (and request resources) for the upcoming PAR cycle. </a:t>
            </a:r>
          </a:p>
          <a:p>
            <a:r>
              <a:rPr lang="en-US" sz="1200" kern="1200" dirty="0">
                <a:solidFill>
                  <a:schemeClr val="tx1"/>
                </a:solidFill>
                <a:effectLst/>
                <a:latin typeface="+mn-lt"/>
                <a:ea typeface="+mn-ea"/>
                <a:cs typeface="+mn-cs"/>
              </a:rPr>
              <a:t>PAR at Chabot is on a three-year cycle.</a:t>
            </a:r>
          </a:p>
          <a:p>
            <a:r>
              <a:rPr lang="en-US" sz="1200" kern="1200" dirty="0">
                <a:solidFill>
                  <a:schemeClr val="tx1"/>
                </a:solidFill>
                <a:effectLst/>
                <a:latin typeface="+mn-lt"/>
                <a:ea typeface="+mn-ea"/>
                <a:cs typeface="+mn-cs"/>
              </a:rPr>
              <a:t>The first year is a comprehensive review and planning year. That’s what we’re in this year. So in Fall 2021, PARs will be submitted to plan for three years, starting in 22-23 and the following two years.</a:t>
            </a:r>
          </a:p>
          <a:p>
            <a:r>
              <a:rPr lang="en-US" sz="1200" kern="1200" dirty="0">
                <a:solidFill>
                  <a:schemeClr val="tx1"/>
                </a:solidFill>
                <a:effectLst/>
                <a:latin typeface="+mn-lt"/>
                <a:ea typeface="+mn-ea"/>
                <a:cs typeface="+mn-cs"/>
              </a:rPr>
              <a:t>Next year will be an update</a:t>
            </a:r>
            <a:r>
              <a:rPr lang="en-US" dirty="0"/>
              <a:t> year</a:t>
            </a:r>
            <a:r>
              <a:rPr lang="en-US" sz="1200" kern="1200" dirty="0">
                <a:solidFill>
                  <a:schemeClr val="tx1"/>
                </a:solidFill>
                <a:effectLst/>
                <a:latin typeface="+mn-lt"/>
                <a:ea typeface="+mn-ea"/>
                <a:cs typeface="+mn-cs"/>
              </a:rPr>
              <a:t>, in which we’ll only ask for updates or any new plans in comparison to what you submitted in your comprehensive PAR.</a:t>
            </a:r>
            <a:endParaRPr lang="en-US" sz="1200" kern="1200" dirty="0">
              <a:solidFill>
                <a:schemeClr val="tx1"/>
              </a:solidFill>
              <a:effectLst/>
              <a:latin typeface="+mn-lt"/>
              <a:cs typeface="Calibri"/>
            </a:endParaRPr>
          </a:p>
          <a:p>
            <a:r>
              <a:rPr lang="en-US" dirty="0"/>
              <a:t>Similarly</a:t>
            </a:r>
            <a:r>
              <a:rPr lang="en-US" sz="1200" kern="1200" dirty="0">
                <a:solidFill>
                  <a:schemeClr val="tx1"/>
                </a:solidFill>
                <a:effectLst/>
                <a:latin typeface="+mn-lt"/>
                <a:ea typeface="+mn-ea"/>
                <a:cs typeface="+mn-cs"/>
              </a:rPr>
              <a:t> the third year, will be another update year</a:t>
            </a:r>
            <a:r>
              <a:rPr lang="en-US" dirty="0"/>
              <a:t>.</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Hopefully the process of completing PAR with your area team leads to new insights about how to best serve students. Additionally, the data is used at the college-wide level for planning and budgeting. </a:t>
            </a:r>
          </a:p>
          <a:p>
            <a:r>
              <a:rPr lang="en-US" sz="1200" kern="1200" dirty="0">
                <a:solidFill>
                  <a:schemeClr val="tx1"/>
                </a:solidFill>
                <a:effectLst/>
                <a:latin typeface="+mn-lt"/>
                <a:ea typeface="+mn-ea"/>
                <a:cs typeface="+mn-cs"/>
              </a:rPr>
              <a:t>After all the individual programs and areas in the college submit their PARs. The PAR committee develops synthesis statements, looking for college-wide trends and themes. This analysis is handed over to the Planning and Resource Allocation Committee (PRAC). </a:t>
            </a:r>
          </a:p>
          <a:p>
            <a:r>
              <a:rPr lang="en-US" sz="1200" kern="1200" dirty="0">
                <a:solidFill>
                  <a:schemeClr val="tx1"/>
                </a:solidFill>
                <a:effectLst/>
                <a:latin typeface="+mn-lt"/>
                <a:ea typeface="+mn-ea"/>
                <a:cs typeface="+mn-cs"/>
              </a:rPr>
              <a:t>PRAC distributes the PAR synthesis statement, any additional recommendations they have themselves, along with the resource and personnel requests to the related shared governance committees and senates. </a:t>
            </a:r>
          </a:p>
          <a:p>
            <a:r>
              <a:rPr lang="en-US" sz="1200" kern="1200" dirty="0">
                <a:solidFill>
                  <a:schemeClr val="tx1"/>
                </a:solidFill>
                <a:effectLst/>
                <a:latin typeface="+mn-lt"/>
                <a:ea typeface="+mn-ea"/>
                <a:cs typeface="+mn-cs"/>
              </a:rPr>
              <a:t>Funding recommendations and decisions are made by the applicable shared governance committees, PRAC, senates, senior leadership, and the College President based on the PAR process.</a:t>
            </a: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3</a:t>
            </a:fld>
            <a:endParaRPr lang="en-US"/>
          </a:p>
        </p:txBody>
      </p:sp>
    </p:spTree>
    <p:extLst>
      <p:ext uri="{BB962C8B-B14F-4D97-AF65-F5344CB8AC3E}">
        <p14:creationId xmlns:p14="http://schemas.microsoft.com/office/powerpoint/2010/main" val="381653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4 Audio:</a:t>
            </a:r>
            <a:r>
              <a:rPr lang="en-US" sz="1200" kern="1200" dirty="0">
                <a:solidFill>
                  <a:schemeClr val="tx1"/>
                </a:solidFill>
                <a:effectLst/>
                <a:latin typeface="+mn-lt"/>
                <a:ea typeface="+mn-ea"/>
                <a:cs typeface="+mn-cs"/>
              </a:rPr>
              <a:t> I want to give a shout out to last year’s PAR committee. All the members are listed on this slide. Together, we envisioned an integrate app that draws on information from previous year’s PARs, SLO/PLO/SAO assessments, allows for real-time online collaboration with area colleagues as well as Dean/Director/Manager, etc. AND from which we can easily download data to visualize campus-wide trends.</a:t>
            </a:r>
          </a:p>
          <a:p>
            <a:r>
              <a:rPr lang="en-US" sz="1200" kern="1200" dirty="0">
                <a:solidFill>
                  <a:schemeClr val="tx1"/>
                </a:solidFill>
                <a:effectLst/>
                <a:latin typeface="+mn-lt"/>
                <a:ea typeface="+mn-ea"/>
                <a:cs typeface="+mn-cs"/>
              </a:rPr>
              <a:t>Other committees and initiatives, like OAC and Guided Pathways are also looking for updated software. This software would hopefully integrate SLO/PLO assessment, Curriculum, PAR, and Program Mapping. </a:t>
            </a:r>
          </a:p>
          <a:p>
            <a:r>
              <a:rPr lang="en-US" sz="1200" kern="1200" dirty="0">
                <a:solidFill>
                  <a:schemeClr val="tx1"/>
                </a:solidFill>
                <a:effectLst/>
                <a:latin typeface="+mn-lt"/>
                <a:ea typeface="+mn-ea"/>
                <a:cs typeface="+mn-cs"/>
              </a:rPr>
              <a:t>This search is underway, but we don’t have a new app yet.</a:t>
            </a:r>
          </a:p>
          <a:p>
            <a:r>
              <a:rPr lang="en-US" sz="1200" kern="1200" dirty="0">
                <a:solidFill>
                  <a:schemeClr val="tx1"/>
                </a:solidFill>
                <a:effectLst/>
                <a:latin typeface="+mn-lt"/>
                <a:ea typeface="+mn-ea"/>
                <a:cs typeface="+mn-cs"/>
              </a:rPr>
              <a:t>So Fall 2021 PAR needs a transitional solution…</a:t>
            </a: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4</a:t>
            </a:fld>
            <a:endParaRPr lang="en-US"/>
          </a:p>
        </p:txBody>
      </p:sp>
    </p:spTree>
    <p:extLst>
      <p:ext uri="{BB962C8B-B14F-4D97-AF65-F5344CB8AC3E}">
        <p14:creationId xmlns:p14="http://schemas.microsoft.com/office/powerpoint/2010/main" val="368517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5 Audio:</a:t>
            </a:r>
            <a:r>
              <a:rPr lang="en-US" sz="1200" kern="1200" dirty="0">
                <a:solidFill>
                  <a:schemeClr val="tx1"/>
                </a:solidFill>
                <a:effectLst/>
                <a:latin typeface="+mn-lt"/>
                <a:ea typeface="+mn-ea"/>
                <a:cs typeface="+mn-cs"/>
              </a:rPr>
              <a:t> In order to contextualize the transitional solution for Fall 2021 PAR submissions, I want to take a look backwards at the history of PAR submissions and a look forwarded at where were headed. We started in the stone age, just kidding. Originally PARs were submitted on paper and the PAR committee and PRAC were left to analyze and make sense of reams of paper, then we moved to electronic templates and submissions, next, thanks to the hard work of those who have come before us, our own homegrown Chabot program review application was developed. This was a huge step forward for the college. As we continue to grow and get and review more and more data, we now need an app that allows for easy integration of the entered data. As I mentioned on the previous slide, several committees are currently looking into purchasing such an app, but we don’t have it yet. So in the mean time, we’re going to use electronic templates, combined with </a:t>
            </a:r>
            <a:r>
              <a:rPr lang="en-US" sz="1200" kern="1200" dirty="0" err="1">
                <a:solidFill>
                  <a:schemeClr val="tx1"/>
                </a:solidFill>
                <a:effectLst/>
                <a:latin typeface="+mn-lt"/>
                <a:ea typeface="+mn-ea"/>
                <a:cs typeface="+mn-cs"/>
              </a:rPr>
              <a:t>Qualtrics</a:t>
            </a:r>
            <a:r>
              <a:rPr lang="en-US" sz="1200" kern="1200" dirty="0">
                <a:solidFill>
                  <a:schemeClr val="tx1"/>
                </a:solidFill>
                <a:effectLst/>
                <a:latin typeface="+mn-lt"/>
                <a:ea typeface="+mn-ea"/>
                <a:cs typeface="+mn-cs"/>
              </a:rPr>
              <a:t> an advanced survey tool. I’ll explain why in the coming slides. </a:t>
            </a: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5</a:t>
            </a:fld>
            <a:endParaRPr lang="en-US"/>
          </a:p>
        </p:txBody>
      </p:sp>
    </p:spTree>
    <p:extLst>
      <p:ext uri="{BB962C8B-B14F-4D97-AF65-F5344CB8AC3E}">
        <p14:creationId xmlns:p14="http://schemas.microsoft.com/office/powerpoint/2010/main" val="302761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6 Audio</a:t>
            </a:r>
            <a:r>
              <a:rPr lang="en-US" sz="1200" kern="1200" dirty="0">
                <a:solidFill>
                  <a:schemeClr val="tx1"/>
                </a:solidFill>
                <a:effectLst/>
                <a:latin typeface="+mn-lt"/>
                <a:ea typeface="+mn-ea"/>
                <a:cs typeface="+mn-cs"/>
              </a:rPr>
              <a:t>: The short answer to “Why </a:t>
            </a:r>
            <a:r>
              <a:rPr lang="en-US" sz="1200" kern="1200" dirty="0" err="1">
                <a:solidFill>
                  <a:schemeClr val="tx1"/>
                </a:solidFill>
                <a:effectLst/>
                <a:latin typeface="+mn-lt"/>
                <a:ea typeface="+mn-ea"/>
                <a:cs typeface="+mn-cs"/>
              </a:rPr>
              <a:t>Qualtrics</a:t>
            </a:r>
            <a:r>
              <a:rPr lang="en-US" sz="1200" kern="1200" dirty="0">
                <a:solidFill>
                  <a:schemeClr val="tx1"/>
                </a:solidFill>
                <a:effectLst/>
                <a:latin typeface="+mn-lt"/>
                <a:ea typeface="+mn-ea"/>
                <a:cs typeface="+mn-cs"/>
              </a:rPr>
              <a:t>?” Is that it allows for easy analysis and visualizations of the campus-wide data. By including more quantitative questions, and gathering the data on </a:t>
            </a:r>
            <a:r>
              <a:rPr lang="en-US" sz="1200" kern="1200" dirty="0" err="1">
                <a:solidFill>
                  <a:schemeClr val="tx1"/>
                </a:solidFill>
                <a:effectLst/>
                <a:latin typeface="+mn-lt"/>
                <a:ea typeface="+mn-ea"/>
                <a:cs typeface="+mn-cs"/>
              </a:rPr>
              <a:t>Qualtrics</a:t>
            </a:r>
            <a:r>
              <a:rPr lang="en-US" sz="1200" kern="1200" dirty="0">
                <a:solidFill>
                  <a:schemeClr val="tx1"/>
                </a:solidFill>
                <a:effectLst/>
                <a:latin typeface="+mn-lt"/>
                <a:ea typeface="+mn-ea"/>
                <a:cs typeface="+mn-cs"/>
              </a:rPr>
              <a:t>, the PAR committee (with the support of OIR) will be able to report back on campus-wide trends and achievements. For the longer answer to “Why </a:t>
            </a:r>
            <a:r>
              <a:rPr lang="en-US" sz="1200" kern="1200" dirty="0" err="1">
                <a:solidFill>
                  <a:schemeClr val="tx1"/>
                </a:solidFill>
                <a:effectLst/>
                <a:latin typeface="+mn-lt"/>
                <a:ea typeface="+mn-ea"/>
                <a:cs typeface="+mn-cs"/>
              </a:rPr>
              <a:t>Qualtrics</a:t>
            </a:r>
            <a:r>
              <a:rPr lang="en-US" sz="1200" kern="1200" dirty="0">
                <a:solidFill>
                  <a:schemeClr val="tx1"/>
                </a:solidFill>
                <a:effectLst/>
                <a:latin typeface="+mn-lt"/>
                <a:ea typeface="+mn-ea"/>
                <a:cs typeface="+mn-cs"/>
              </a:rPr>
              <a:t>?” I need to show you the kinds of things that it can do. </a:t>
            </a: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6</a:t>
            </a:fld>
            <a:endParaRPr lang="en-US"/>
          </a:p>
        </p:txBody>
      </p:sp>
    </p:spTree>
    <p:extLst>
      <p:ext uri="{BB962C8B-B14F-4D97-AF65-F5344CB8AC3E}">
        <p14:creationId xmlns:p14="http://schemas.microsoft.com/office/powerpoint/2010/main" val="3685170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7 Audio:</a:t>
            </a:r>
            <a:r>
              <a:rPr lang="en-US" sz="1200" kern="1200" dirty="0">
                <a:solidFill>
                  <a:schemeClr val="tx1"/>
                </a:solidFill>
                <a:effectLst/>
                <a:latin typeface="+mn-lt"/>
                <a:ea typeface="+mn-ea"/>
                <a:cs typeface="+mn-cs"/>
              </a:rPr>
              <a:t> So here’s an example of one of the Fall 2021 PAR Questions. The PAR committee asks programs and areas to reflect and report back on goals from the previous cycle. Programs and Areas will need to enter whether their previous goals have been achieved, are in programs, not achieved but still relevant, or no longer relevant. Because all programs and areas will enter this data into </a:t>
            </a:r>
            <a:r>
              <a:rPr lang="en-US" sz="1200" kern="1200" dirty="0" err="1">
                <a:solidFill>
                  <a:schemeClr val="tx1"/>
                </a:solidFill>
                <a:effectLst/>
                <a:latin typeface="+mn-lt"/>
                <a:ea typeface="+mn-ea"/>
                <a:cs typeface="+mn-cs"/>
              </a:rPr>
              <a:t>Qualtrics</a:t>
            </a:r>
            <a:r>
              <a:rPr lang="en-US" sz="1200" kern="1200" dirty="0">
                <a:solidFill>
                  <a:schemeClr val="tx1"/>
                </a:solidFill>
                <a:effectLst/>
                <a:latin typeface="+mn-lt"/>
                <a:ea typeface="+mn-ea"/>
                <a:cs typeface="+mn-cs"/>
              </a:rPr>
              <a:t>, we’ll then be able to produce a graph of campus wide data.</a:t>
            </a:r>
          </a:p>
          <a:p>
            <a:endParaRPr lang="en-US" dirty="0"/>
          </a:p>
        </p:txBody>
      </p:sp>
      <p:sp>
        <p:nvSpPr>
          <p:cNvPr id="4" name="Slide Number Placeholder 3"/>
          <p:cNvSpPr>
            <a:spLocks noGrp="1"/>
          </p:cNvSpPr>
          <p:nvPr>
            <p:ph type="sldNum" sz="quarter" idx="5"/>
          </p:nvPr>
        </p:nvSpPr>
        <p:spPr/>
        <p:txBody>
          <a:bodyPr/>
          <a:lstStyle/>
          <a:p>
            <a:fld id="{A8F3B157-21AA-4012-88AB-35C4CFE533B4}" type="slidenum">
              <a:rPr lang="en-US" smtClean="0"/>
              <a:t>7</a:t>
            </a:fld>
            <a:endParaRPr lang="en-US"/>
          </a:p>
        </p:txBody>
      </p:sp>
    </p:spTree>
    <p:extLst>
      <p:ext uri="{BB962C8B-B14F-4D97-AF65-F5344CB8AC3E}">
        <p14:creationId xmlns:p14="http://schemas.microsoft.com/office/powerpoint/2010/main" val="329846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8 Audio</a:t>
            </a:r>
            <a:r>
              <a:rPr lang="en-US" sz="1200" kern="1200" dirty="0">
                <a:solidFill>
                  <a:schemeClr val="tx1"/>
                </a:solidFill>
                <a:effectLst/>
                <a:latin typeface="+mn-lt"/>
                <a:ea typeface="+mn-ea"/>
                <a:cs typeface="+mn-cs"/>
              </a:rPr>
              <a:t>: Here’s an example of what it could look like. We can see trends in whether college wide programs and areas are able to reach their goals by looking at the aggregated data. In this fake example, thanks IR team for making up some data, 75% of programs and areas achieved their goals, 10% were still working on those goals, and only 5% had goals that were still relevant but that they hadn’t had a chance to start.  </a:t>
            </a:r>
          </a:p>
          <a:p>
            <a:endParaRPr lang="en-US" dirty="0"/>
          </a:p>
        </p:txBody>
      </p:sp>
      <p:sp>
        <p:nvSpPr>
          <p:cNvPr id="4" name="Slide Number Placeholder 3"/>
          <p:cNvSpPr>
            <a:spLocks noGrp="1"/>
          </p:cNvSpPr>
          <p:nvPr>
            <p:ph type="sldNum" sz="quarter" idx="10"/>
          </p:nvPr>
        </p:nvSpPr>
        <p:spPr/>
        <p:txBody>
          <a:bodyPr/>
          <a:lstStyle/>
          <a:p>
            <a:fld id="{A8F3B157-21AA-4012-88AB-35C4CFE533B4}" type="slidenum">
              <a:rPr lang="en-US" smtClean="0"/>
              <a:t>8</a:t>
            </a:fld>
            <a:endParaRPr lang="en-US"/>
          </a:p>
        </p:txBody>
      </p:sp>
    </p:spTree>
    <p:extLst>
      <p:ext uri="{BB962C8B-B14F-4D97-AF65-F5344CB8AC3E}">
        <p14:creationId xmlns:p14="http://schemas.microsoft.com/office/powerpoint/2010/main" val="488446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Slide 9 Audio:</a:t>
            </a:r>
            <a:r>
              <a:rPr lang="en-US" sz="1200" kern="1200" dirty="0">
                <a:solidFill>
                  <a:schemeClr val="tx1"/>
                </a:solidFill>
                <a:effectLst/>
                <a:latin typeface="+mn-lt"/>
                <a:ea typeface="+mn-ea"/>
                <a:cs typeface="+mn-cs"/>
              </a:rPr>
              <a:t> Here’s another question on the Fall 2021 PAR.  One of the questions that academic programs are asked to analyze is their enrollments disaggregated by race and ethnicity. Programs have been asked to analyze this for many years, but the challenge with paper, electronic template, or the Chabot Program App is that we didn’t have a good way to aggregate all the data and understand what was happening campus-wide. Individual programs knew how they were doing, but there was no way to see this college wide without reading 100 PAR submissions. By creating categories like (representation could be improved, it’s just right, or it’s outstanding-we are increasing the diversity of the field) and asking PAR teams to enter this data into </a:t>
            </a:r>
            <a:r>
              <a:rPr lang="en-US" sz="1200" kern="1200" dirty="0" err="1">
                <a:solidFill>
                  <a:schemeClr val="tx1"/>
                </a:solidFill>
                <a:effectLst/>
                <a:latin typeface="+mn-lt"/>
                <a:ea typeface="+mn-ea"/>
                <a:cs typeface="+mn-cs"/>
              </a:rPr>
              <a:t>Qualtrics</a:t>
            </a:r>
            <a:r>
              <a:rPr lang="en-US" sz="1200" kern="1200" dirty="0">
                <a:solidFill>
                  <a:schemeClr val="tx1"/>
                </a:solidFill>
                <a:effectLst/>
                <a:latin typeface="+mn-lt"/>
                <a:ea typeface="+mn-ea"/>
                <a:cs typeface="+mn-cs"/>
              </a:rPr>
              <a:t>, we’ll be able to easily aggregate the data and see how we believe we are doing as a campus with regard to representation in our enrollments. </a:t>
            </a:r>
          </a:p>
          <a:p>
            <a:endParaRPr lang="en-US" dirty="0"/>
          </a:p>
        </p:txBody>
      </p:sp>
      <p:sp>
        <p:nvSpPr>
          <p:cNvPr id="4" name="Slide Number Placeholder 3"/>
          <p:cNvSpPr>
            <a:spLocks noGrp="1"/>
          </p:cNvSpPr>
          <p:nvPr>
            <p:ph type="sldNum" sz="quarter" idx="5"/>
          </p:nvPr>
        </p:nvSpPr>
        <p:spPr/>
        <p:txBody>
          <a:bodyPr/>
          <a:lstStyle/>
          <a:p>
            <a:fld id="{A8F3B157-21AA-4012-88AB-35C4CFE533B4}" type="slidenum">
              <a:rPr lang="en-US" smtClean="0"/>
              <a:t>9</a:t>
            </a:fld>
            <a:endParaRPr lang="en-US"/>
          </a:p>
        </p:txBody>
      </p:sp>
    </p:spTree>
    <p:extLst>
      <p:ext uri="{BB962C8B-B14F-4D97-AF65-F5344CB8AC3E}">
        <p14:creationId xmlns:p14="http://schemas.microsoft.com/office/powerpoint/2010/main" val="329846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20E8A4-AFF3-224E-B2D6-820099046D6A}" type="datetime1">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2271927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211D78-D626-8D45-851A-7C9739029058}" type="datetime1">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3511891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FF563A-F970-674E-92E2-DBA3BD439304}" type="datetime1">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31525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31A4BE-8185-594B-9E20-D5E06DC9691D}" type="datetime1">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5748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8C0B78-46B2-7C43-9B50-0E4CDC273394}" type="datetime1">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1547417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774942-35FA-5E43-81F3-2658AB1A245D}" type="datetime1">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2262042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F897F01-CE24-894E-A034-45E6442EAE05}" type="datetime1">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227976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5221304-8B30-534B-BCF8-F94DAEBA2D90}" type="datetime1">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3614235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997C0-FFA2-3340-A4D6-6330C47587BA}" type="datetime1">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33305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938366-20CA-584D-AEF3-96F514E2B40E}" type="datetime1">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3373165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A20C9F-69AC-8B4C-8F91-E58B5922032C}" type="datetime1">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1974F-DA12-43EC-B4C0-DD19F0B16B24}" type="slidenum">
              <a:rPr lang="en-US" smtClean="0"/>
              <a:t>‹#›</a:t>
            </a:fld>
            <a:endParaRPr lang="en-US"/>
          </a:p>
        </p:txBody>
      </p:sp>
    </p:spTree>
    <p:extLst>
      <p:ext uri="{BB962C8B-B14F-4D97-AF65-F5344CB8AC3E}">
        <p14:creationId xmlns:p14="http://schemas.microsoft.com/office/powerpoint/2010/main" val="435598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C5BF2-4491-4546-BFF6-3B405B6596A3}" type="datetime1">
              <a:rPr lang="en-US" smtClean="0"/>
              <a:t>9/1/2021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1974F-DA12-43EC-B4C0-DD19F0B16B24}" type="slidenum">
              <a:rPr lang="en-US" smtClean="0"/>
              <a:t>‹#›</a:t>
            </a:fld>
            <a:endParaRPr lang="en-US"/>
          </a:p>
        </p:txBody>
      </p:sp>
    </p:spTree>
    <p:extLst>
      <p:ext uri="{BB962C8B-B14F-4D97-AF65-F5344CB8AC3E}">
        <p14:creationId xmlns:p14="http://schemas.microsoft.com/office/powerpoint/2010/main" val="1565544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https://public.tableau.com/app/profile/na.liu/viz/shared/6595FRK7R" TargetMode="External"/><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C3EA29C-1017-F54D-9937-7E30C7C85CDF}"/>
              </a:ext>
            </a:extLst>
          </p:cNvPr>
          <p:cNvPicPr>
            <a:picLocks noChangeAspect="1"/>
          </p:cNvPicPr>
          <p:nvPr/>
        </p:nvPicPr>
        <p:blipFill rotWithShape="1">
          <a:blip r:embed="rId5">
            <a:extLst>
              <a:ext uri="{28A0092B-C50C-407E-A947-70E740481C1C}">
                <a14:useLocalDpi xmlns:a14="http://schemas.microsoft.com/office/drawing/2010/main" val="0"/>
              </a:ext>
            </a:extLst>
          </a:blip>
          <a:srcRect r="41873" b="10359"/>
          <a:stretch/>
        </p:blipFill>
        <p:spPr>
          <a:xfrm>
            <a:off x="0" y="-16005"/>
            <a:ext cx="2962206" cy="6858000"/>
          </a:xfrm>
          <a:prstGeom prst="rect">
            <a:avLst/>
          </a:prstGeom>
        </p:spPr>
      </p:pic>
      <p:pic>
        <p:nvPicPr>
          <p:cNvPr id="17" name="Picture 16">
            <a:extLst>
              <a:ext uri="{FF2B5EF4-FFF2-40B4-BE49-F238E27FC236}">
                <a16:creationId xmlns:a16="http://schemas.microsoft.com/office/drawing/2014/main" id="{A8D6BC7B-DB0F-204C-9781-FC13E7BE98EC}"/>
              </a:ext>
            </a:extLst>
          </p:cNvPr>
          <p:cNvPicPr>
            <a:picLocks noChangeAspect="1"/>
          </p:cNvPicPr>
          <p:nvPr/>
        </p:nvPicPr>
        <p:blipFill rotWithShape="1">
          <a:blip r:embed="rId5">
            <a:extLst>
              <a:ext uri="{28A0092B-C50C-407E-A947-70E740481C1C}">
                <a14:useLocalDpi xmlns:a14="http://schemas.microsoft.com/office/drawing/2010/main" val="0"/>
              </a:ext>
            </a:extLst>
          </a:blip>
          <a:srcRect l="63085" b="60615"/>
          <a:stretch/>
        </p:blipFill>
        <p:spPr>
          <a:xfrm>
            <a:off x="8975188" y="0"/>
            <a:ext cx="3216812" cy="2700997"/>
          </a:xfrm>
          <a:prstGeom prst="rect">
            <a:avLst/>
          </a:prstGeom>
        </p:spPr>
      </p:pic>
      <p:sp>
        <p:nvSpPr>
          <p:cNvPr id="2" name="Title 1"/>
          <p:cNvSpPr>
            <a:spLocks noGrp="1"/>
          </p:cNvSpPr>
          <p:nvPr>
            <p:ph type="ctrTitle"/>
          </p:nvPr>
        </p:nvSpPr>
        <p:spPr>
          <a:xfrm>
            <a:off x="2679700" y="2353247"/>
            <a:ext cx="7071921" cy="1816925"/>
          </a:xfrm>
        </p:spPr>
        <p:txBody>
          <a:bodyPr>
            <a:normAutofit fontScale="90000"/>
          </a:bodyPr>
          <a:lstStyle/>
          <a:p>
            <a:r>
              <a:rPr lang="en-US" b="1" dirty="0">
                <a:solidFill>
                  <a:schemeClr val="accent1">
                    <a:lumMod val="50000"/>
                  </a:schemeClr>
                </a:solidFill>
                <a:effectLst>
                  <a:outerShdw blurRad="50800" dist="38100" dir="2700000" algn="tl" rotWithShape="0">
                    <a:prstClr val="black">
                      <a:alpha val="40000"/>
                    </a:prstClr>
                  </a:outerShdw>
                </a:effectLst>
              </a:rPr>
              <a:t>Program and Area Review</a:t>
            </a:r>
            <a:br>
              <a:rPr lang="en-US" b="1" dirty="0">
                <a:solidFill>
                  <a:schemeClr val="accent1">
                    <a:lumMod val="50000"/>
                  </a:schemeClr>
                </a:solidFill>
                <a:effectLst>
                  <a:outerShdw blurRad="50800" dist="38100" dir="2700000" algn="tl" rotWithShape="0">
                    <a:prstClr val="black">
                      <a:alpha val="40000"/>
                    </a:prstClr>
                  </a:outerShdw>
                </a:effectLst>
              </a:rPr>
            </a:br>
            <a:r>
              <a:rPr lang="en-US" b="1" dirty="0">
                <a:solidFill>
                  <a:schemeClr val="accent1">
                    <a:lumMod val="50000"/>
                  </a:schemeClr>
                </a:solidFill>
                <a:effectLst>
                  <a:outerShdw blurRad="50800" dist="38100" dir="2700000" algn="tl" rotWithShape="0">
                    <a:prstClr val="black">
                      <a:alpha val="40000"/>
                    </a:prstClr>
                  </a:outerShdw>
                </a:effectLst>
              </a:rPr>
              <a:t>Comprehensive Year</a:t>
            </a:r>
            <a:br>
              <a:rPr lang="en-US" b="1" dirty="0">
                <a:solidFill>
                  <a:schemeClr val="accent1">
                    <a:lumMod val="50000"/>
                  </a:schemeClr>
                </a:solidFill>
                <a:effectLst>
                  <a:outerShdw blurRad="50800" dist="38100" dir="2700000" algn="tl" rotWithShape="0">
                    <a:prstClr val="black">
                      <a:alpha val="40000"/>
                    </a:prstClr>
                  </a:outerShdw>
                </a:effectLst>
              </a:rPr>
            </a:br>
            <a:r>
              <a:rPr lang="en-US" b="1" dirty="0">
                <a:solidFill>
                  <a:schemeClr val="accent1">
                    <a:lumMod val="50000"/>
                  </a:schemeClr>
                </a:solidFill>
                <a:effectLst>
                  <a:outerShdw blurRad="50800" dist="38100" dir="2700000" algn="tl" rotWithShape="0">
                    <a:prstClr val="black">
                      <a:alpha val="40000"/>
                    </a:prstClr>
                  </a:outerShdw>
                </a:effectLst>
              </a:rPr>
              <a:t>Fall 2021</a:t>
            </a:r>
          </a:p>
        </p:txBody>
      </p:sp>
      <p:sp>
        <p:nvSpPr>
          <p:cNvPr id="3" name="Subtitle 2"/>
          <p:cNvSpPr>
            <a:spLocks noGrp="1"/>
          </p:cNvSpPr>
          <p:nvPr>
            <p:ph type="subTitle" idx="1"/>
          </p:nvPr>
        </p:nvSpPr>
        <p:spPr>
          <a:xfrm>
            <a:off x="3741016" y="5782838"/>
            <a:ext cx="4949287" cy="861902"/>
          </a:xfrm>
        </p:spPr>
        <p:txBody>
          <a:bodyPr>
            <a:noAutofit/>
          </a:bodyPr>
          <a:lstStyle/>
          <a:p>
            <a:r>
              <a:rPr lang="en-US" sz="2800" b="1" dirty="0">
                <a:solidFill>
                  <a:schemeClr val="accent1">
                    <a:lumMod val="50000"/>
                  </a:schemeClr>
                </a:solidFill>
              </a:rPr>
              <a:t>Dr. Cynthia Gordon da Cruz</a:t>
            </a:r>
          </a:p>
          <a:p>
            <a:r>
              <a:rPr lang="en-US" sz="2800" b="1" dirty="0">
                <a:solidFill>
                  <a:schemeClr val="accent1">
                    <a:lumMod val="50000"/>
                  </a:schemeClr>
                </a:solidFill>
              </a:rPr>
              <a:t>2020-21 Co-Chair PAR</a:t>
            </a:r>
          </a:p>
        </p:txBody>
      </p:sp>
      <p:pic>
        <p:nvPicPr>
          <p:cNvPr id="15" name="Picture 14">
            <a:extLst>
              <a:ext uri="{FF2B5EF4-FFF2-40B4-BE49-F238E27FC236}">
                <a16:creationId xmlns:a16="http://schemas.microsoft.com/office/drawing/2014/main" id="{AE1EEEEB-3A24-EF40-A0E1-D30F847561B0}"/>
              </a:ext>
            </a:extLst>
          </p:cNvPr>
          <p:cNvPicPr>
            <a:picLocks noChangeAspect="1"/>
          </p:cNvPicPr>
          <p:nvPr/>
        </p:nvPicPr>
        <p:blipFill rotWithShape="1">
          <a:blip r:embed="rId5">
            <a:extLst>
              <a:ext uri="{28A0092B-C50C-407E-A947-70E740481C1C}">
                <a14:useLocalDpi xmlns:a14="http://schemas.microsoft.com/office/drawing/2010/main" val="0"/>
              </a:ext>
            </a:extLst>
          </a:blip>
          <a:srcRect r="41873" b="10359"/>
          <a:stretch/>
        </p:blipFill>
        <p:spPr>
          <a:xfrm>
            <a:off x="2" y="0"/>
            <a:ext cx="2962206" cy="68580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86226" y="6038490"/>
            <a:ext cx="609600" cy="609600"/>
          </a:xfrm>
          <a:prstGeom prst="rect">
            <a:avLst/>
          </a:prstGeom>
        </p:spPr>
      </p:pic>
    </p:spTree>
    <p:extLst>
      <p:ext uri="{BB962C8B-B14F-4D97-AF65-F5344CB8AC3E}">
        <p14:creationId xmlns:p14="http://schemas.microsoft.com/office/powerpoint/2010/main" val="3293659033"/>
      </p:ext>
    </p:extLst>
  </p:cSld>
  <p:clrMapOvr>
    <a:masterClrMapping/>
  </p:clrMapOvr>
  <mc:AlternateContent xmlns:mc="http://schemas.openxmlformats.org/markup-compatibility/2006" xmlns:p14="http://schemas.microsoft.com/office/powerpoint/2010/main">
    <mc:Choice Requires="p14">
      <p:transition spd="slow" p14:dur="2000" advTm="26722"/>
    </mc:Choice>
    <mc:Fallback xmlns="">
      <p:transition spd="slow" advTm="26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A1974F-DA12-43EC-B4C0-DD19F0B16B24}" type="slidenum">
              <a:rPr lang="en-US" smtClean="0"/>
              <a:t>10</a:t>
            </a:fld>
            <a:endParaRPr lang="en-US"/>
          </a:p>
        </p:txBody>
      </p:sp>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993976" cy="91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effectLst>
                  <a:outerShdw blurRad="50800" dist="38100" dir="2700000" algn="tl" rotWithShape="0">
                    <a:prstClr val="black">
                      <a:alpha val="40000"/>
                    </a:prstClr>
                  </a:outerShdw>
                </a:effectLst>
              </a:rPr>
              <a:t>From </a:t>
            </a:r>
            <a:r>
              <a:rPr lang="en-US" sz="3600" dirty="0" err="1">
                <a:effectLst>
                  <a:outerShdw blurRad="50800" dist="38100" dir="2700000" algn="tl" rotWithShape="0">
                    <a:prstClr val="black">
                      <a:alpha val="40000"/>
                    </a:prstClr>
                  </a:outerShdw>
                </a:effectLst>
              </a:rPr>
              <a:t>Qualtrics</a:t>
            </a:r>
            <a:r>
              <a:rPr lang="en-US" sz="3600" dirty="0">
                <a:effectLst>
                  <a:outerShdw blurRad="50800" dist="38100" dir="2700000" algn="tl" rotWithShape="0">
                    <a:prstClr val="black">
                      <a:alpha val="40000"/>
                    </a:prstClr>
                  </a:outerShdw>
                </a:effectLst>
              </a:rPr>
              <a:t> Entry to Visualization of Campus-Wide Data</a:t>
            </a:r>
          </a:p>
        </p:txBody>
      </p:sp>
      <p:pic>
        <p:nvPicPr>
          <p:cNvPr id="8" name="Picture 7"/>
          <p:cNvPicPr>
            <a:picLocks noChangeAspect="1"/>
          </p:cNvPicPr>
          <p:nvPr/>
        </p:nvPicPr>
        <p:blipFill rotWithShape="1">
          <a:blip r:embed="rId5"/>
          <a:srcRect l="17194" t="16186" r="19744"/>
          <a:stretch/>
        </p:blipFill>
        <p:spPr>
          <a:xfrm>
            <a:off x="2583180" y="1828800"/>
            <a:ext cx="7120889" cy="4863614"/>
          </a:xfrm>
          <a:prstGeom prst="rect">
            <a:avLst/>
          </a:prstGeom>
        </p:spPr>
      </p:pic>
      <p:pic>
        <p:nvPicPr>
          <p:cNvPr id="3" name="Picture 2"/>
          <p:cNvPicPr>
            <a:picLocks noChangeAspect="1"/>
          </p:cNvPicPr>
          <p:nvPr/>
        </p:nvPicPr>
        <p:blipFill>
          <a:blip r:embed="rId6"/>
          <a:stretch>
            <a:fillRect/>
          </a:stretch>
        </p:blipFill>
        <p:spPr>
          <a:xfrm>
            <a:off x="724392" y="1150375"/>
            <a:ext cx="8309568" cy="9266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44377" y="6124755"/>
            <a:ext cx="609600" cy="609600"/>
          </a:xfrm>
          <a:prstGeom prst="rect">
            <a:avLst/>
          </a:prstGeom>
        </p:spPr>
      </p:pic>
    </p:spTree>
    <p:extLst>
      <p:ext uri="{BB962C8B-B14F-4D97-AF65-F5344CB8AC3E}">
        <p14:creationId xmlns:p14="http://schemas.microsoft.com/office/powerpoint/2010/main" val="2334698865"/>
      </p:ext>
    </p:extLst>
  </p:cSld>
  <p:clrMapOvr>
    <a:masterClrMapping/>
  </p:clrMapOvr>
  <mc:AlternateContent xmlns:mc="http://schemas.openxmlformats.org/markup-compatibility/2006" xmlns:p14="http://schemas.microsoft.com/office/powerpoint/2010/main">
    <mc:Choice Requires="p14">
      <p:transition spd="slow" p14:dur="2000" advTm="22645"/>
    </mc:Choice>
    <mc:Fallback xmlns="">
      <p:transition spd="slow" advTm="22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451425"/>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09660" cy="10908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sz="3600" dirty="0" err="1">
                <a:effectLst>
                  <a:outerShdw blurRad="50800" dist="38100" dir="2700000" algn="tl" rotWithShape="0">
                    <a:prstClr val="black">
                      <a:alpha val="40000"/>
                    </a:prstClr>
                  </a:outerShdw>
                </a:effectLst>
              </a:rPr>
              <a:t>Example</a:t>
            </a:r>
            <a:r>
              <a:rPr lang="fr-FR" sz="3600" dirty="0">
                <a:effectLst>
                  <a:outerShdw blurRad="50800" dist="38100" dir="2700000" algn="tl" rotWithShape="0">
                    <a:prstClr val="black">
                      <a:alpha val="40000"/>
                    </a:prstClr>
                  </a:outerShdw>
                </a:effectLst>
              </a:rPr>
              <a:t> PAR Question in </a:t>
            </a:r>
            <a:r>
              <a:rPr lang="fr-FR" sz="3600" dirty="0" err="1">
                <a:effectLst>
                  <a:outerShdw blurRad="50800" dist="38100" dir="2700000" algn="tl" rotWithShape="0">
                    <a:prstClr val="black">
                      <a:alpha val="40000"/>
                    </a:prstClr>
                  </a:outerShdw>
                </a:effectLst>
              </a:rPr>
              <a:t>Qualtrics</a:t>
            </a:r>
            <a:endParaRPr lang="fr-FR" sz="3600" dirty="0">
              <a:effectLst>
                <a:outerShdw blurRad="50800" dist="38100" dir="2700000" algn="tl" rotWithShape="0">
                  <a:prstClr val="black">
                    <a:alpha val="40000"/>
                  </a:prstClr>
                </a:out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8151" y="6096000"/>
            <a:ext cx="609600" cy="609600"/>
          </a:xfrm>
          <a:prstGeom prst="rect">
            <a:avLst/>
          </a:prstGeom>
        </p:spPr>
      </p:pic>
      <p:pic>
        <p:nvPicPr>
          <p:cNvPr id="3" name="Picture 2"/>
          <p:cNvPicPr>
            <a:picLocks noChangeAspect="1"/>
          </p:cNvPicPr>
          <p:nvPr/>
        </p:nvPicPr>
        <p:blipFill>
          <a:blip r:embed="rId6"/>
          <a:stretch>
            <a:fillRect/>
          </a:stretch>
        </p:blipFill>
        <p:spPr>
          <a:xfrm>
            <a:off x="569166" y="1791478"/>
            <a:ext cx="11402009" cy="3340359"/>
          </a:xfrm>
          <a:prstGeom prst="rect">
            <a:avLst/>
          </a:prstGeom>
        </p:spPr>
      </p:pic>
    </p:spTree>
    <p:extLst>
      <p:ext uri="{BB962C8B-B14F-4D97-AF65-F5344CB8AC3E}">
        <p14:creationId xmlns:p14="http://schemas.microsoft.com/office/powerpoint/2010/main" val="3279100948"/>
      </p:ext>
    </p:extLst>
  </p:cSld>
  <p:clrMapOvr>
    <a:masterClrMapping/>
  </p:clrMapOvr>
  <mc:AlternateContent xmlns:mc="http://schemas.openxmlformats.org/markup-compatibility/2006" xmlns:p14="http://schemas.microsoft.com/office/powerpoint/2010/main">
    <mc:Choice Requires="p14">
      <p:transition spd="slow" p14:dur="2000" advTm="27715"/>
    </mc:Choice>
    <mc:Fallback xmlns="">
      <p:transition spd="slow" advTm="27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278763"/>
            <a:ext cx="11315699" cy="475134"/>
          </a:xfrm>
        </p:spPr>
        <p:txBody>
          <a:bodyPr>
            <a:noAutofit/>
          </a:bodyPr>
          <a:lstStyle/>
          <a:p>
            <a:r>
              <a:rPr lang="en-US" sz="3600" dirty="0"/>
              <a:t>From </a:t>
            </a:r>
            <a:r>
              <a:rPr lang="en-US" sz="3600" dirty="0" err="1"/>
              <a:t>Qualtrics</a:t>
            </a:r>
            <a:r>
              <a:rPr lang="en-US" sz="3600" dirty="0"/>
              <a:t> Entry to Visualization of Campus-Wide Data</a:t>
            </a:r>
          </a:p>
        </p:txBody>
      </p:sp>
      <p:sp>
        <p:nvSpPr>
          <p:cNvPr id="4" name="Slide Number Placeholder 3"/>
          <p:cNvSpPr>
            <a:spLocks noGrp="1"/>
          </p:cNvSpPr>
          <p:nvPr>
            <p:ph type="sldNum" sz="quarter" idx="12"/>
          </p:nvPr>
        </p:nvSpPr>
        <p:spPr/>
        <p:txBody>
          <a:bodyPr/>
          <a:lstStyle/>
          <a:p>
            <a:fld id="{3DA1974F-DA12-43EC-B4C0-DD19F0B16B24}" type="slidenum">
              <a:rPr lang="en-US" smtClean="0"/>
              <a:t>12</a:t>
            </a:fld>
            <a:endParaRPr lang="en-US"/>
          </a:p>
        </p:txBody>
      </p:sp>
      <p:sp>
        <p:nvSpPr>
          <p:cNvPr id="8" name="Object 1"/>
          <p:cNvSpPr txBox="1"/>
          <p:nvPr/>
        </p:nvSpPr>
        <p:spPr>
          <a:xfrm>
            <a:off x="644843" y="920429"/>
            <a:ext cx="3432887" cy="369332"/>
          </a:xfrm>
          <a:prstGeom prst="rect">
            <a:avLst/>
          </a:prstGeom>
          <a:noFill/>
        </p:spPr>
        <p:txBody>
          <a:bodyPr wrap="square" rtlCol="0"/>
          <a:lstStyle/>
          <a:p>
            <a:endParaRPr lang="en-US" sz="2200" dirty="0"/>
          </a:p>
        </p:txBody>
      </p:sp>
      <p:pic>
        <p:nvPicPr>
          <p:cNvPr id="10" name="Picture 9"/>
          <p:cNvPicPr>
            <a:picLocks noChangeAspect="1"/>
          </p:cNvPicPr>
          <p:nvPr/>
        </p:nvPicPr>
        <p:blipFill>
          <a:blip r:embed="rId5"/>
          <a:stretch>
            <a:fillRect/>
          </a:stretch>
        </p:blipFill>
        <p:spPr>
          <a:xfrm>
            <a:off x="1553024" y="975750"/>
            <a:ext cx="9259755" cy="5787347"/>
          </a:xfrm>
          <a:prstGeom prst="rect">
            <a:avLst/>
          </a:prstGeom>
        </p:spPr>
      </p:pic>
      <p:pic>
        <p:nvPicPr>
          <p:cNvPr id="3" name="Picture 2"/>
          <p:cNvPicPr>
            <a:picLocks noChangeAspect="1"/>
          </p:cNvPicPr>
          <p:nvPr/>
        </p:nvPicPr>
        <p:blipFill>
          <a:blip r:embed="rId6"/>
          <a:stretch>
            <a:fillRect/>
          </a:stretch>
        </p:blipFill>
        <p:spPr>
          <a:xfrm>
            <a:off x="934142" y="800255"/>
            <a:ext cx="10150720" cy="15851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5027954"/>
      </p:ext>
    </p:extLst>
  </p:cSld>
  <p:clrMapOvr>
    <a:masterClrMapping/>
  </p:clrMapOvr>
  <mc:AlternateContent xmlns:mc="http://schemas.openxmlformats.org/markup-compatibility/2006" xmlns:p14="http://schemas.microsoft.com/office/powerpoint/2010/main">
    <mc:Choice Requires="p14">
      <p:transition spd="slow" p14:dur="2000" advTm="14741"/>
    </mc:Choice>
    <mc:Fallback xmlns="">
      <p:transition spd="slow" advTm="14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A1974F-DA12-43EC-B4C0-DD19F0B16B24}" type="slidenum">
              <a:rPr lang="en-US" smtClean="0"/>
              <a:t>13</a:t>
            </a:fld>
            <a:endParaRPr lang="en-US"/>
          </a:p>
        </p:txBody>
      </p:sp>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55182" cy="91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50800" dist="38100" dir="2700000" algn="tl" rotWithShape="0">
                    <a:prstClr val="black">
                      <a:alpha val="40000"/>
                    </a:prstClr>
                  </a:outerShdw>
                </a:effectLst>
              </a:rPr>
              <a:t>Fall 2021 Transition Year</a:t>
            </a:r>
          </a:p>
        </p:txBody>
      </p:sp>
      <p:sp>
        <p:nvSpPr>
          <p:cNvPr id="9" name="Rectangle 8">
            <a:extLst>
              <a:ext uri="{FF2B5EF4-FFF2-40B4-BE49-F238E27FC236}">
                <a16:creationId xmlns:a16="http://schemas.microsoft.com/office/drawing/2014/main" id="{F917C380-D90B-A64B-9F20-663929E6F729}"/>
              </a:ext>
            </a:extLst>
          </p:cNvPr>
          <p:cNvSpPr/>
          <p:nvPr/>
        </p:nvSpPr>
        <p:spPr>
          <a:xfrm>
            <a:off x="676054" y="1276710"/>
            <a:ext cx="11017181" cy="6143220"/>
          </a:xfrm>
          <a:prstGeom prst="rect">
            <a:avLst/>
          </a:prstGeom>
        </p:spPr>
        <p:txBody>
          <a:bodyPr wrap="square">
            <a:spAutoFit/>
          </a:bodyPr>
          <a:lstStyle/>
          <a:p>
            <a:pPr marL="685800" lvl="1" indent="-228600" fontAlgn="base">
              <a:lnSpc>
                <a:spcPct val="120000"/>
              </a:lnSpc>
              <a:spcBef>
                <a:spcPts val="1000"/>
              </a:spcBef>
              <a:buFont typeface="Arial" panose="020B0604020202020204" pitchFamily="34" charset="0"/>
              <a:buChar char="•"/>
            </a:pPr>
            <a:r>
              <a:rPr lang="en-US" sz="2600" b="1" dirty="0">
                <a:latin typeface="Times New Roman" panose="02020603050405020304" pitchFamily="18" charset="0"/>
                <a:cs typeface="Times New Roman" panose="02020603050405020304" pitchFamily="18" charset="0"/>
              </a:rPr>
              <a:t>(Surmountable) Challenges</a:t>
            </a:r>
            <a:r>
              <a:rPr lang="en-US" sz="2600" dirty="0">
                <a:latin typeface="Times New Roman" panose="02020603050405020304" pitchFamily="18" charset="0"/>
                <a:cs typeface="Times New Roman" panose="02020603050405020304" pitchFamily="18" charset="0"/>
              </a:rPr>
              <a:t>:</a:t>
            </a:r>
          </a:p>
          <a:p>
            <a:pPr marL="1143000" lvl="2" indent="-228600" fontAlgn="base">
              <a:lnSpc>
                <a:spcPct val="120000"/>
              </a:lnSpc>
              <a:spcBef>
                <a:spcPts val="1000"/>
              </a:spcBef>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 Area/Program teams will need venue for collaboration to complete the electronic template.</a:t>
            </a:r>
          </a:p>
          <a:p>
            <a:pPr marL="1600200" lvl="3" indent="-228600" fontAlgn="base">
              <a:lnSpc>
                <a:spcPct val="120000"/>
              </a:lnSpc>
              <a:spcBef>
                <a:spcPts val="1000"/>
              </a:spcBef>
              <a:buFont typeface="Arial" panose="020B0604020202020204" pitchFamily="34" charset="0"/>
              <a:buChar char="•"/>
            </a:pPr>
            <a:r>
              <a:rPr lang="en-US" sz="2600" i="1" dirty="0">
                <a:latin typeface="Times New Roman" panose="02020603050405020304" pitchFamily="18" charset="0"/>
                <a:cs typeface="Times New Roman" panose="02020603050405020304" pitchFamily="18" charset="0"/>
              </a:rPr>
              <a:t>Suggestion</a:t>
            </a:r>
            <a:r>
              <a:rPr lang="en-US" sz="2600" dirty="0">
                <a:latin typeface="Times New Roman" panose="02020603050405020304" pitchFamily="18" charset="0"/>
                <a:cs typeface="Times New Roman" panose="02020603050405020304" pitchFamily="18" charset="0"/>
              </a:rPr>
              <a:t>: upload the PAR template (posted on the committee website) into google docs and invite your PAR team as collaborators</a:t>
            </a:r>
          </a:p>
          <a:p>
            <a:pPr marL="1143000" lvl="2" indent="-228600" fontAlgn="base">
              <a:lnSpc>
                <a:spcPct val="120000"/>
              </a:lnSpc>
              <a:spcBef>
                <a:spcPts val="1000"/>
              </a:spcBef>
              <a:buFont typeface="Arial" panose="020B0604020202020204" pitchFamily="34" charset="0"/>
              <a:buChar char="•"/>
            </a:pPr>
            <a:r>
              <a:rPr lang="en-US" sz="2600" u="sng" dirty="0">
                <a:latin typeface="Times New Roman" panose="02020603050405020304" pitchFamily="18" charset="0"/>
                <a:cs typeface="Times New Roman" panose="02020603050405020304" pitchFamily="18" charset="0"/>
              </a:rPr>
              <a:t>After</a:t>
            </a:r>
            <a:r>
              <a:rPr lang="en-US" sz="2600" dirty="0">
                <a:latin typeface="Times New Roman" panose="02020603050405020304" pitchFamily="18" charset="0"/>
                <a:cs typeface="Times New Roman" panose="02020603050405020304" pitchFamily="18" charset="0"/>
              </a:rPr>
              <a:t> submitting electronically to your Dean/Manager and receiving their feedback and </a:t>
            </a:r>
            <a:r>
              <a:rPr lang="en-US" sz="2600" u="sng" dirty="0">
                <a:latin typeface="Times New Roman" panose="02020603050405020304" pitchFamily="18" charset="0"/>
                <a:cs typeface="Times New Roman" panose="02020603050405020304" pitchFamily="18" charset="0"/>
              </a:rPr>
              <a:t>approval</a:t>
            </a:r>
            <a:r>
              <a:rPr lang="en-US" sz="2600" dirty="0">
                <a:latin typeface="Times New Roman" panose="02020603050405020304" pitchFamily="18" charset="0"/>
                <a:cs typeface="Times New Roman" panose="02020603050405020304" pitchFamily="18" charset="0"/>
              </a:rPr>
              <a:t>, one person will need to:</a:t>
            </a:r>
          </a:p>
          <a:p>
            <a:pPr marL="1600200" lvl="3" indent="-228600" fontAlgn="base">
              <a:lnSpc>
                <a:spcPct val="120000"/>
              </a:lnSpc>
              <a:spcBef>
                <a:spcPts val="1000"/>
              </a:spcBef>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Enter the data from the template into </a:t>
            </a:r>
            <a:r>
              <a:rPr lang="en-US" sz="2600" dirty="0" err="1">
                <a:latin typeface="Times New Roman" panose="02020603050405020304" pitchFamily="18" charset="0"/>
                <a:cs typeface="Times New Roman" panose="02020603050405020304" pitchFamily="18" charset="0"/>
              </a:rPr>
              <a:t>Qualtrics</a:t>
            </a:r>
            <a:endParaRPr lang="en-US" sz="2600" dirty="0">
              <a:latin typeface="Times New Roman" panose="02020603050405020304" pitchFamily="18" charset="0"/>
              <a:cs typeface="Times New Roman" panose="02020603050405020304" pitchFamily="18" charset="0"/>
            </a:endParaRPr>
          </a:p>
          <a:p>
            <a:pPr marL="1600200" lvl="3" indent="-228600" fontAlgn="base">
              <a:lnSpc>
                <a:spcPct val="120000"/>
              </a:lnSpc>
              <a:spcBef>
                <a:spcPts val="1000"/>
              </a:spcBef>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Upload the applicable attachments (e.g., classified professional prioritization requests, discipline plans, etc.).</a:t>
            </a:r>
          </a:p>
          <a:p>
            <a:pPr marL="1600200" lvl="3" indent="-228600" fontAlgn="base">
              <a:lnSpc>
                <a:spcPct val="120000"/>
              </a:lnSpc>
              <a:spcBef>
                <a:spcPts val="1000"/>
              </a:spcBef>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86868" y="6124755"/>
            <a:ext cx="609600" cy="609600"/>
          </a:xfrm>
          <a:prstGeom prst="rect">
            <a:avLst/>
          </a:prstGeom>
        </p:spPr>
      </p:pic>
    </p:spTree>
    <p:extLst>
      <p:ext uri="{BB962C8B-B14F-4D97-AF65-F5344CB8AC3E}">
        <p14:creationId xmlns:p14="http://schemas.microsoft.com/office/powerpoint/2010/main" val="3238980434"/>
      </p:ext>
    </p:extLst>
  </p:cSld>
  <p:clrMapOvr>
    <a:masterClrMapping/>
  </p:clrMapOvr>
  <mc:AlternateContent xmlns:mc="http://schemas.openxmlformats.org/markup-compatibility/2006" xmlns:p14="http://schemas.microsoft.com/office/powerpoint/2010/main">
    <mc:Choice Requires="p14">
      <p:transition spd="slow" p14:dur="2000" advTm="81680"/>
    </mc:Choice>
    <mc:Fallback xmlns="">
      <p:transition spd="slow" advTm="8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A1974F-DA12-43EC-B4C0-DD19F0B16B24}" type="slidenum">
              <a:rPr lang="en-US" smtClean="0"/>
              <a:t>14</a:t>
            </a:fld>
            <a:endParaRPr lang="en-US"/>
          </a:p>
        </p:txBody>
      </p:sp>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55182" cy="91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50800" dist="38100" dir="2700000" algn="tl" rotWithShape="0">
                    <a:prstClr val="black">
                      <a:alpha val="40000"/>
                    </a:prstClr>
                  </a:outerShdw>
                </a:effectLst>
              </a:rPr>
              <a:t>Fall 2021 Timeline</a:t>
            </a:r>
          </a:p>
        </p:txBody>
      </p:sp>
      <p:sp>
        <p:nvSpPr>
          <p:cNvPr id="9" name="Rectangle 8">
            <a:extLst>
              <a:ext uri="{FF2B5EF4-FFF2-40B4-BE49-F238E27FC236}">
                <a16:creationId xmlns:a16="http://schemas.microsoft.com/office/drawing/2014/main" id="{F917C380-D90B-A64B-9F20-663929E6F729}"/>
              </a:ext>
            </a:extLst>
          </p:cNvPr>
          <p:cNvSpPr/>
          <p:nvPr/>
        </p:nvSpPr>
        <p:spPr>
          <a:xfrm>
            <a:off x="676054" y="1276710"/>
            <a:ext cx="11017181" cy="5298886"/>
          </a:xfrm>
          <a:prstGeom prst="rect">
            <a:avLst/>
          </a:prstGeom>
        </p:spPr>
        <p:txBody>
          <a:bodyPr wrap="square">
            <a:spAutoFit/>
          </a:bodyPr>
          <a:lstStyle/>
          <a:p>
            <a:pPr marL="685800" lvl="1" indent="-228600" fontAlgn="base">
              <a:lnSpc>
                <a:spcPct val="75000"/>
              </a:lnSpc>
              <a:spcBef>
                <a:spcPts val="1000"/>
              </a:spcBef>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9/8/21 </a:t>
            </a:r>
            <a:r>
              <a:rPr lang="en-US" sz="2000" b="1" dirty="0">
                <a:latin typeface="Times New Roman" panose="02020603050405020304" pitchFamily="18" charset="0"/>
                <a:cs typeface="Times New Roman" panose="02020603050405020304" pitchFamily="18" charset="0"/>
              </a:rPr>
              <a:t>Program &amp; Area Review Launch</a:t>
            </a:r>
            <a:r>
              <a:rPr lang="en-US" sz="2000" dirty="0">
                <a:latin typeface="Times New Roman" panose="02020603050405020304" pitchFamily="18" charset="0"/>
                <a:cs typeface="Times New Roman" panose="02020603050405020304" pitchFamily="18" charset="0"/>
              </a:rPr>
              <a:t>: Fall 2021 Templates Available on PAR Website</a:t>
            </a:r>
          </a:p>
          <a:p>
            <a:pPr marL="1143000" lvl="2" indent="-228600" fontAlgn="base">
              <a:lnSpc>
                <a:spcPct val="75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Data Available via PAR or IR websites (with one exception Degrees and Certificates)</a:t>
            </a:r>
          </a:p>
          <a:p>
            <a:pPr marL="685800" lvl="1" indent="-228600" fontAlgn="base">
              <a:lnSpc>
                <a:spcPct val="75000"/>
              </a:lnSpc>
              <a:spcBef>
                <a:spcPts val="1000"/>
              </a:spcBef>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9/8/21- </a:t>
            </a:r>
            <a:r>
              <a:rPr lang="en-US" sz="2000" b="1" dirty="0">
                <a:latin typeface="Times New Roman" panose="02020603050405020304" pitchFamily="18" charset="0"/>
                <a:cs typeface="Times New Roman" panose="02020603050405020304" pitchFamily="18" charset="0"/>
              </a:rPr>
              <a:t>9/30/21 Trainings:</a:t>
            </a:r>
            <a:r>
              <a:rPr lang="en-US" sz="2000" dirty="0">
                <a:latin typeface="Times New Roman" panose="02020603050405020304" pitchFamily="18" charset="0"/>
                <a:cs typeface="Times New Roman" panose="02020603050405020304" pitchFamily="18" charset="0"/>
              </a:rPr>
              <a:t> PAR Committee is available to provide trainings upon request (e.g., real-time presentation of this </a:t>
            </a:r>
            <a:r>
              <a:rPr lang="en-US" sz="2000" dirty="0" err="1">
                <a:latin typeface="Times New Roman" panose="02020603050405020304" pitchFamily="18" charset="0"/>
                <a:cs typeface="Times New Roman" panose="02020603050405020304" pitchFamily="18" charset="0"/>
              </a:rPr>
              <a:t>ppt</a:t>
            </a:r>
            <a:r>
              <a:rPr lang="en-US" sz="2000" dirty="0">
                <a:latin typeface="Times New Roman" panose="02020603050405020304" pitchFamily="18" charset="0"/>
                <a:cs typeface="Times New Roman" panose="02020603050405020304" pitchFamily="18" charset="0"/>
              </a:rPr>
              <a:t> with Q &amp; A, “tour” of PAR website and forms, etc.)</a:t>
            </a:r>
          </a:p>
          <a:p>
            <a:pPr marL="685800" lvl="1" indent="-228600" fontAlgn="base">
              <a:lnSpc>
                <a:spcPct val="75000"/>
              </a:lnSpc>
              <a:spcBef>
                <a:spcPts val="1000"/>
              </a:spcBef>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9/8/21- </a:t>
            </a:r>
            <a:r>
              <a:rPr lang="en-US" sz="2000" b="1" dirty="0">
                <a:latin typeface="Times New Roman" panose="02020603050405020304" pitchFamily="18" charset="0"/>
                <a:cs typeface="Times New Roman" panose="02020603050405020304" pitchFamily="18" charset="0"/>
              </a:rPr>
              <a:t>10/11/21 Area/Discipline PAR Teams Collaborate:</a:t>
            </a:r>
            <a:r>
              <a:rPr lang="en-US" sz="2000" dirty="0">
                <a:latin typeface="Times New Roman" panose="02020603050405020304" pitchFamily="18" charset="0"/>
                <a:cs typeface="Times New Roman" panose="02020603050405020304" pitchFamily="18" charset="0"/>
              </a:rPr>
              <a:t> to complete their PARs in the electronic template provided</a:t>
            </a:r>
          </a:p>
          <a:p>
            <a:pPr marL="685800" lvl="1" indent="-228600" fontAlgn="base">
              <a:lnSpc>
                <a:spcPct val="75000"/>
              </a:lnSpc>
              <a:spcBef>
                <a:spcPts val="1000"/>
              </a:spcBef>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10/11/21 PAR Electronic Template Reviews Due: </a:t>
            </a:r>
            <a:r>
              <a:rPr lang="en-US" sz="2000" dirty="0">
                <a:latin typeface="Times New Roman" panose="02020603050405020304" pitchFamily="18" charset="0"/>
                <a:cs typeface="Times New Roman" panose="02020603050405020304" pitchFamily="18" charset="0"/>
              </a:rPr>
              <a:t>to Deans/Managers</a:t>
            </a:r>
            <a:endParaRPr lang="en-US" sz="2000" dirty="0">
              <a:solidFill>
                <a:srgbClr val="FF0000"/>
              </a:solidFill>
              <a:latin typeface="Times New Roman" panose="02020603050405020304" pitchFamily="18" charset="0"/>
              <a:cs typeface="Times New Roman" panose="02020603050405020304" pitchFamily="18" charset="0"/>
            </a:endParaRPr>
          </a:p>
          <a:p>
            <a:pPr marL="1143000" lvl="2" indent="-228600" fontAlgn="base">
              <a:lnSpc>
                <a:spcPct val="75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Remember to submit template </a:t>
            </a:r>
            <a:r>
              <a:rPr lang="en-US" sz="2000" u="sng" dirty="0">
                <a:latin typeface="Times New Roman" panose="02020603050405020304" pitchFamily="18" charset="0"/>
                <a:cs typeface="Times New Roman" panose="02020603050405020304" pitchFamily="18" charset="0"/>
              </a:rPr>
              <a:t>and</a:t>
            </a:r>
            <a:r>
              <a:rPr lang="en-US" sz="2000" dirty="0">
                <a:latin typeface="Times New Roman" panose="02020603050405020304" pitchFamily="18" charset="0"/>
                <a:cs typeface="Times New Roman" panose="02020603050405020304" pitchFamily="18" charset="0"/>
              </a:rPr>
              <a:t> attachments.</a:t>
            </a:r>
          </a:p>
          <a:p>
            <a:pPr marL="1143000" lvl="2" indent="-228600" fontAlgn="base">
              <a:lnSpc>
                <a:spcPct val="75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Dean/Area Manager Provide Feedback and return to PAR teams for final submission via </a:t>
            </a:r>
            <a:r>
              <a:rPr lang="en-US" sz="2000" dirty="0" err="1">
                <a:latin typeface="Times New Roman" panose="02020603050405020304" pitchFamily="18" charset="0"/>
                <a:cs typeface="Times New Roman" panose="02020603050405020304" pitchFamily="18" charset="0"/>
              </a:rPr>
              <a:t>Qualtrics</a:t>
            </a:r>
            <a:endParaRPr lang="en-US" sz="2000" dirty="0">
              <a:latin typeface="Times New Roman" panose="02020603050405020304" pitchFamily="18" charset="0"/>
              <a:cs typeface="Times New Roman" panose="02020603050405020304" pitchFamily="18" charset="0"/>
            </a:endParaRPr>
          </a:p>
          <a:p>
            <a:pPr marL="685800" lvl="1" indent="-228600" fontAlgn="base">
              <a:lnSpc>
                <a:spcPct val="75000"/>
              </a:lnSpc>
              <a:spcBef>
                <a:spcPts val="1000"/>
              </a:spcBef>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10/25/21 Final PAR Reviews Due:</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After</a:t>
            </a:r>
            <a:r>
              <a:rPr lang="en-US" sz="2000" dirty="0">
                <a:latin typeface="Times New Roman" panose="02020603050405020304" pitchFamily="18" charset="0"/>
                <a:cs typeface="Times New Roman" panose="02020603050405020304" pitchFamily="18" charset="0"/>
              </a:rPr>
              <a:t> receiving approval from Dean/Manager, one person per PAR team submits on </a:t>
            </a:r>
            <a:r>
              <a:rPr lang="en-US" sz="2000" dirty="0" err="1">
                <a:latin typeface="Times New Roman" panose="02020603050405020304" pitchFamily="18" charset="0"/>
                <a:cs typeface="Times New Roman" panose="02020603050405020304" pitchFamily="18" charset="0"/>
              </a:rPr>
              <a:t>Qualtrics</a:t>
            </a:r>
            <a:endParaRPr lang="en-US" sz="2000" dirty="0">
              <a:latin typeface="Times New Roman" panose="02020603050405020304" pitchFamily="18" charset="0"/>
              <a:cs typeface="Times New Roman" panose="02020603050405020304" pitchFamily="18" charset="0"/>
            </a:endParaRPr>
          </a:p>
          <a:p>
            <a:pPr marL="685800" lvl="1" indent="-228600" fontAlgn="base">
              <a:lnSpc>
                <a:spcPct val="75000"/>
              </a:lnSpc>
              <a:spcBef>
                <a:spcPts val="1000"/>
              </a:spcBef>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11/8/21 Dean &amp; Area Manager Summaries Due: </a:t>
            </a:r>
            <a:r>
              <a:rPr lang="en-US" sz="2000" dirty="0">
                <a:latin typeface="Times New Roman" panose="02020603050405020304" pitchFamily="18" charset="0"/>
                <a:cs typeface="Times New Roman" panose="02020603050405020304" pitchFamily="18" charset="0"/>
              </a:rPr>
              <a:t>Submit on </a:t>
            </a:r>
            <a:r>
              <a:rPr lang="en-US" sz="2000" dirty="0" err="1">
                <a:latin typeface="Times New Roman" panose="02020603050405020304" pitchFamily="18" charset="0"/>
                <a:cs typeface="Times New Roman" panose="02020603050405020304" pitchFamily="18" charset="0"/>
              </a:rPr>
              <a:t>Qualtrics</a:t>
            </a:r>
            <a:endParaRPr lang="en-US" sz="2000" dirty="0">
              <a:latin typeface="Times New Roman" panose="02020603050405020304" pitchFamily="18" charset="0"/>
              <a:cs typeface="Times New Roman" panose="02020603050405020304" pitchFamily="18" charset="0"/>
            </a:endParaRPr>
          </a:p>
          <a:p>
            <a:pPr marL="685800" lvl="1" indent="-228600" fontAlgn="base">
              <a:lnSpc>
                <a:spcPct val="75000"/>
              </a:lnSpc>
              <a:spcBef>
                <a:spcPts val="1000"/>
              </a:spcBef>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11/11/21 Data Analysis Begins:</a:t>
            </a:r>
            <a:r>
              <a:rPr lang="en-US" sz="2000" dirty="0">
                <a:latin typeface="Times New Roman" panose="02020603050405020304" pitchFamily="18" charset="0"/>
                <a:cs typeface="Times New Roman" panose="02020603050405020304" pitchFamily="18" charset="0"/>
              </a:rPr>
              <a:t> PAR Committee Analyzes Data (11/11 &amp; 12/9); develops Synthesis Statements</a:t>
            </a:r>
          </a:p>
          <a:p>
            <a:pPr marL="685800" lvl="1" indent="-228600" fontAlgn="base">
              <a:lnSpc>
                <a:spcPct val="75000"/>
              </a:lnSpc>
              <a:spcBef>
                <a:spcPts val="1000"/>
              </a:spcBef>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1/28/22 Synthesis Statements Target Date: </a:t>
            </a:r>
            <a:r>
              <a:rPr lang="en-US" sz="2000" dirty="0">
                <a:latin typeface="Times New Roman" panose="02020603050405020304" pitchFamily="18" charset="0"/>
                <a:cs typeface="Times New Roman" panose="02020603050405020304" pitchFamily="18" charset="0"/>
              </a:rPr>
              <a:t>PAR Submits Synthesis Statements to PRAC for their review</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44377" y="6182264"/>
            <a:ext cx="609600" cy="609600"/>
          </a:xfrm>
          <a:prstGeom prst="rect">
            <a:avLst/>
          </a:prstGeom>
        </p:spPr>
      </p:pic>
    </p:spTree>
    <p:extLst>
      <p:ext uri="{BB962C8B-B14F-4D97-AF65-F5344CB8AC3E}">
        <p14:creationId xmlns:p14="http://schemas.microsoft.com/office/powerpoint/2010/main" val="4035897484"/>
      </p:ext>
    </p:extLst>
  </p:cSld>
  <p:clrMapOvr>
    <a:masterClrMapping/>
  </p:clrMapOvr>
  <mc:AlternateContent xmlns:mc="http://schemas.openxmlformats.org/markup-compatibility/2006" xmlns:p14="http://schemas.microsoft.com/office/powerpoint/2010/main">
    <mc:Choice Requires="p14">
      <p:transition spd="slow" p14:dur="2000" advTm="143625"/>
    </mc:Choice>
    <mc:Fallback xmlns="">
      <p:transition spd="slow" advTm="14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A1974F-DA12-43EC-B4C0-DD19F0B16B24}" type="slidenum">
              <a:rPr lang="en-US" smtClean="0"/>
              <a:t>15</a:t>
            </a:fld>
            <a:endParaRPr lang="en-US" dirty="0"/>
          </a:p>
        </p:txBody>
      </p:sp>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55182" cy="91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50800" dist="38100" dir="2700000" algn="tl" rotWithShape="0">
                    <a:prstClr val="black">
                      <a:alpha val="40000"/>
                    </a:prstClr>
                  </a:outerShdw>
                </a:effectLst>
              </a:rPr>
              <a:t>Will this process be seamless?</a:t>
            </a:r>
          </a:p>
        </p:txBody>
      </p:sp>
      <p:sp>
        <p:nvSpPr>
          <p:cNvPr id="9" name="Rectangle 8">
            <a:extLst>
              <a:ext uri="{FF2B5EF4-FFF2-40B4-BE49-F238E27FC236}">
                <a16:creationId xmlns:a16="http://schemas.microsoft.com/office/drawing/2014/main" id="{F917C380-D90B-A64B-9F20-663929E6F729}"/>
              </a:ext>
            </a:extLst>
          </p:cNvPr>
          <p:cNvSpPr/>
          <p:nvPr/>
        </p:nvSpPr>
        <p:spPr>
          <a:xfrm>
            <a:off x="676054" y="1276710"/>
            <a:ext cx="11017181" cy="5646226"/>
          </a:xfrm>
          <a:prstGeom prst="rect">
            <a:avLst/>
          </a:prstGeom>
        </p:spPr>
        <p:txBody>
          <a:bodyPr wrap="square">
            <a:spAutoFit/>
          </a:bodyPr>
          <a:lstStyle/>
          <a:p>
            <a:pPr marL="685800" lvl="1"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Probably not.</a:t>
            </a:r>
          </a:p>
          <a:p>
            <a:pPr marL="685800" lvl="1" indent="-228600" fontAlgn="base">
              <a:lnSpc>
                <a:spcPct val="120000"/>
              </a:lnSpc>
              <a:spcBef>
                <a:spcPts val="1000"/>
              </a:spcBef>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685800" lvl="1"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PAR Committee finished a draft template of questions by our last meeting spring 2021; we did not have time develop separate templates for academic, service, and administrative areas, nor time to collaboratively develop the submission process.</a:t>
            </a:r>
          </a:p>
          <a:p>
            <a:pPr marL="685800" lvl="1"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Director Kessler &amp; Dr. Gordon da Cruz planned to finish over the summer</a:t>
            </a:r>
          </a:p>
          <a:p>
            <a:pPr marL="1143000" lvl="2"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Director Kessler moved.</a:t>
            </a:r>
          </a:p>
          <a:p>
            <a:pPr marL="1143000" lvl="2"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ISER took over IR’s lives!</a:t>
            </a:r>
          </a:p>
          <a:p>
            <a:pPr marL="685800" lvl="1"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we over-looked something crucial, please email your feedback to the PAR 21-22 Co-Chairs:</a:t>
            </a:r>
          </a:p>
          <a:p>
            <a:pPr marL="1143000" lvl="2"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Faculty Co-Chair: TBD pending senate approval.</a:t>
            </a:r>
            <a:r>
              <a:rPr lang="en-US" sz="2000" i="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Cynthia Gordon da Cruz has volunteered</a:t>
            </a:r>
            <a:endParaRPr lang="en-US" sz="2000" i="1" dirty="0">
              <a:latin typeface="Times New Roman" panose="02020603050405020304" pitchFamily="18" charset="0"/>
              <a:cs typeface="Times New Roman" panose="02020603050405020304" pitchFamily="18" charset="0"/>
            </a:endParaRPr>
          </a:p>
          <a:p>
            <a:pPr marL="1143000" lvl="2"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Administrative Co-Chair: </a:t>
            </a:r>
            <a:r>
              <a:rPr lang="en-US" sz="2000" dirty="0" err="1">
                <a:latin typeface="Times New Roman" panose="02020603050405020304" pitchFamily="18" charset="0"/>
                <a:cs typeface="Times New Roman" panose="02020603050405020304" pitchFamily="18" charset="0"/>
              </a:rPr>
              <a:t>Deonne</a:t>
            </a:r>
            <a:r>
              <a:rPr lang="en-US" sz="2000" dirty="0">
                <a:latin typeface="Times New Roman" panose="02020603050405020304" pitchFamily="18" charset="0"/>
                <a:cs typeface="Times New Roman" panose="02020603050405020304" pitchFamily="18" charset="0"/>
              </a:rPr>
              <a:t> Kunkel-Wu </a:t>
            </a:r>
          </a:p>
          <a:p>
            <a:pPr marL="1600200" lvl="3"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We will do our best to build the plane as we fly it!</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691" y="1276710"/>
            <a:ext cx="1579562"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2042383"/>
      </p:ext>
    </p:extLst>
  </p:cSld>
  <p:clrMapOvr>
    <a:masterClrMapping/>
  </p:clrMapOvr>
  <mc:AlternateContent xmlns:mc="http://schemas.openxmlformats.org/markup-compatibility/2006" xmlns:p14="http://schemas.microsoft.com/office/powerpoint/2010/main">
    <mc:Choice Requires="p14">
      <p:transition spd="slow" p14:dur="2000" advTm="77124"/>
    </mc:Choice>
    <mc:Fallback xmlns="">
      <p:transition spd="slow" advTm="7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054" y="232965"/>
            <a:ext cx="10515600" cy="917410"/>
          </a:xfrm>
        </p:spPr>
        <p:txBody>
          <a:bodyPr>
            <a:normAutofit/>
          </a:bodyPr>
          <a:lstStyle/>
          <a:p>
            <a:r>
              <a:rPr lang="en-US" sz="4800" dirty="0">
                <a:effectLst>
                  <a:outerShdw blurRad="50800" dist="38100" dir="2700000" algn="tl" rotWithShape="0">
                    <a:prstClr val="black">
                      <a:alpha val="40000"/>
                    </a:prstClr>
                  </a:outerShdw>
                </a:effectLst>
              </a:rPr>
              <a:t>Agenda</a:t>
            </a:r>
          </a:p>
        </p:txBody>
      </p:sp>
      <p:sp>
        <p:nvSpPr>
          <p:cNvPr id="3" name="Content Placeholder 2"/>
          <p:cNvSpPr>
            <a:spLocks noGrp="1"/>
          </p:cNvSpPr>
          <p:nvPr>
            <p:ph idx="1"/>
          </p:nvPr>
        </p:nvSpPr>
        <p:spPr>
          <a:xfrm>
            <a:off x="724392" y="1389414"/>
            <a:ext cx="10629408" cy="2598774"/>
          </a:xfrm>
        </p:spPr>
        <p:txBody>
          <a:bodyPr>
            <a:normAutofit fontScale="92500" lnSpcReduction="20000"/>
          </a:bodyPr>
          <a:lstStyle/>
          <a:p>
            <a:pPr>
              <a:lnSpc>
                <a:spcPct val="120000"/>
              </a:lnSpc>
            </a:pPr>
            <a:r>
              <a:rPr lang="en-US" dirty="0">
                <a:latin typeface="Times New Roman" panose="02020603050405020304" pitchFamily="18" charset="0"/>
                <a:cs typeface="Times New Roman" panose="02020603050405020304" pitchFamily="18" charset="0"/>
              </a:rPr>
              <a:t>Review Purpose of the Program and Area Review Process (PAR) at Chabot</a:t>
            </a:r>
          </a:p>
          <a:p>
            <a:pPr>
              <a:lnSpc>
                <a:spcPct val="120000"/>
              </a:lnSpc>
            </a:pPr>
            <a:r>
              <a:rPr lang="en-US" dirty="0">
                <a:latin typeface="Times New Roman" panose="02020603050405020304" pitchFamily="18" charset="0"/>
                <a:cs typeface="Times New Roman" panose="02020603050405020304" pitchFamily="18" charset="0"/>
              </a:rPr>
              <a:t>Long-Term Goal for PAR</a:t>
            </a:r>
          </a:p>
          <a:p>
            <a:pPr>
              <a:lnSpc>
                <a:spcPct val="120000"/>
              </a:lnSpc>
            </a:pPr>
            <a:r>
              <a:rPr lang="en-US" dirty="0">
                <a:latin typeface="Times New Roman" panose="02020603050405020304" pitchFamily="18" charset="0"/>
                <a:cs typeface="Times New Roman" panose="02020603050405020304" pitchFamily="18" charset="0"/>
              </a:rPr>
              <a:t>Historical Overview of PAR Submissions at Chabot</a:t>
            </a:r>
          </a:p>
          <a:p>
            <a:pPr>
              <a:lnSpc>
                <a:spcPct val="120000"/>
              </a:lnSpc>
            </a:pPr>
            <a:r>
              <a:rPr lang="en-US" dirty="0">
                <a:latin typeface="Times New Roman" panose="02020603050405020304" pitchFamily="18" charset="0"/>
                <a:cs typeface="Times New Roman" panose="02020603050405020304" pitchFamily="18" charset="0"/>
              </a:rPr>
              <a:t>Why </a:t>
            </a:r>
            <a:r>
              <a:rPr lang="en-US" dirty="0" err="1">
                <a:latin typeface="Times New Roman" panose="02020603050405020304" pitchFamily="18" charset="0"/>
                <a:cs typeface="Times New Roman" panose="02020603050405020304" pitchFamily="18" charset="0"/>
              </a:rPr>
              <a:t>Qualtrics</a:t>
            </a:r>
            <a:r>
              <a:rPr lang="en-US" dirty="0">
                <a:latin typeface="Times New Roman" panose="02020603050405020304" pitchFamily="18" charset="0"/>
                <a:cs typeface="Times New Roman" panose="02020603050405020304" pitchFamily="18" charset="0"/>
              </a:rPr>
              <a:t>?</a:t>
            </a:r>
          </a:p>
          <a:p>
            <a:pPr>
              <a:lnSpc>
                <a:spcPct val="120000"/>
              </a:lnSpc>
            </a:pPr>
            <a:r>
              <a:rPr lang="en-US" dirty="0">
                <a:latin typeface="Times New Roman" panose="02020603050405020304" pitchFamily="18" charset="0"/>
                <a:cs typeface="Times New Roman" panose="02020603050405020304" pitchFamily="18" charset="0"/>
              </a:rPr>
              <a:t>Directions and Timeline for PAR Submissions in Fall 2021</a:t>
            </a:r>
          </a:p>
        </p:txBody>
      </p:sp>
      <p:cxnSp>
        <p:nvCxnSpPr>
          <p:cNvPr id="10" name="Straight Connector 9">
            <a:extLst>
              <a:ext uri="{FF2B5EF4-FFF2-40B4-BE49-F238E27FC236}">
                <a16:creationId xmlns:a16="http://schemas.microsoft.com/office/drawing/2014/main" id="{61D8F9F5-6BEA-5940-9F3B-6C761BC5813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DCD2D84B-0A95-B04B-88A2-A925FD1EB51A}"/>
              </a:ext>
            </a:extLst>
          </p:cNvPr>
          <p:cNvSpPr>
            <a:spLocks noGrp="1"/>
          </p:cNvSpPr>
          <p:nvPr>
            <p:ph type="sldNum" sz="quarter" idx="12"/>
          </p:nvPr>
        </p:nvSpPr>
        <p:spPr/>
        <p:txBody>
          <a:bodyPr/>
          <a:lstStyle/>
          <a:p>
            <a:fld id="{3DA1974F-DA12-43EC-B4C0-DD19F0B16B24}" type="slidenum">
              <a:rPr lang="en-US" smtClean="0"/>
              <a:t>2</a:t>
            </a:fld>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5162446"/>
      </p:ext>
    </p:extLst>
  </p:cSld>
  <p:clrMapOvr>
    <a:masterClrMapping/>
  </p:clrMapOvr>
  <mc:AlternateContent xmlns:mc="http://schemas.openxmlformats.org/markup-compatibility/2006" xmlns:p14="http://schemas.microsoft.com/office/powerpoint/2010/main">
    <mc:Choice Requires="p14">
      <p:transition spd="slow" p14:dur="2000" advTm="27203"/>
    </mc:Choice>
    <mc:Fallback xmlns="">
      <p:transition spd="slow" advTm="27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054" y="232965"/>
            <a:ext cx="10515600" cy="917410"/>
          </a:xfrm>
        </p:spPr>
        <p:txBody>
          <a:bodyPr>
            <a:normAutofit/>
          </a:bodyPr>
          <a:lstStyle/>
          <a:p>
            <a:r>
              <a:rPr lang="en-US" sz="4800" dirty="0">
                <a:effectLst>
                  <a:outerShdw blurRad="50800" dist="38100" dir="2700000" algn="tl" rotWithShape="0">
                    <a:prstClr val="black">
                      <a:alpha val="40000"/>
                    </a:prstClr>
                  </a:outerShdw>
                </a:effectLst>
              </a:rPr>
              <a:t>Purpose of PAR</a:t>
            </a:r>
          </a:p>
        </p:txBody>
      </p:sp>
      <p:sp>
        <p:nvSpPr>
          <p:cNvPr id="3" name="Content Placeholder 2"/>
          <p:cNvSpPr>
            <a:spLocks noGrp="1"/>
          </p:cNvSpPr>
          <p:nvPr>
            <p:ph idx="1"/>
          </p:nvPr>
        </p:nvSpPr>
        <p:spPr>
          <a:xfrm>
            <a:off x="379561" y="1147313"/>
            <a:ext cx="11490385" cy="5555412"/>
          </a:xfrm>
        </p:spPr>
        <p:txBody>
          <a:bodyPr>
            <a:noAutofit/>
          </a:bodyPr>
          <a:lstStyle/>
          <a:p>
            <a:pPr marL="228600" lvl="1">
              <a:lnSpc>
                <a:spcPct val="110000"/>
              </a:lnSpc>
              <a:spcBef>
                <a:spcPts val="1000"/>
              </a:spcBef>
            </a:pPr>
            <a:r>
              <a:rPr lang="en-US" sz="1800" dirty="0">
                <a:latin typeface="Times New Roman" panose="02020603050405020304" pitchFamily="18" charset="0"/>
                <a:cs typeface="Times New Roman" panose="02020603050405020304" pitchFamily="18" charset="0"/>
              </a:rPr>
              <a:t>The Program and Area Review Process (PAR) at Chabot is a three-year comprehensive and annual </a:t>
            </a:r>
            <a:r>
              <a:rPr lang="en-US" sz="1800" b="1" i="1" dirty="0">
                <a:latin typeface="Times New Roman" panose="02020603050405020304" pitchFamily="18" charset="0"/>
                <a:cs typeface="Times New Roman" panose="02020603050405020304" pitchFamily="18" charset="0"/>
              </a:rPr>
              <a:t>review</a:t>
            </a:r>
            <a:r>
              <a:rPr lang="en-US" sz="1800" dirty="0">
                <a:latin typeface="Times New Roman" panose="02020603050405020304" pitchFamily="18" charset="0"/>
                <a:cs typeface="Times New Roman" panose="02020603050405020304" pitchFamily="18" charset="0"/>
              </a:rPr>
              <a:t> and </a:t>
            </a:r>
            <a:r>
              <a:rPr lang="en-US" sz="1800" b="1" i="1" dirty="0">
                <a:latin typeface="Times New Roman" panose="02020603050405020304" pitchFamily="18" charset="0"/>
                <a:cs typeface="Times New Roman" panose="02020603050405020304" pitchFamily="18" charset="0"/>
              </a:rPr>
              <a:t>planning</a:t>
            </a:r>
            <a:r>
              <a:rPr lang="en-US" sz="1800" dirty="0">
                <a:latin typeface="Times New Roman" panose="02020603050405020304" pitchFamily="18" charset="0"/>
                <a:cs typeface="Times New Roman" panose="02020603050405020304" pitchFamily="18" charset="0"/>
              </a:rPr>
              <a:t> process, which is designed to support the quality and growth of the college as aligned with the Educational Master Plan and College Mission. </a:t>
            </a:r>
          </a:p>
          <a:p>
            <a:pPr lvl="1">
              <a:lnSpc>
                <a:spcPct val="110000"/>
              </a:lnSpc>
            </a:pPr>
            <a:r>
              <a:rPr lang="en-US" sz="1800" dirty="0">
                <a:latin typeface="Times New Roman" panose="02020603050405020304" pitchFamily="18" charset="0"/>
                <a:cs typeface="Times New Roman" panose="02020603050405020304" pitchFamily="18" charset="0"/>
              </a:rPr>
              <a:t>Programs &amp; Areas (e.g., academic, service and administrative) </a:t>
            </a:r>
            <a:r>
              <a:rPr lang="en-US" sz="1800" b="1" i="1" dirty="0">
                <a:latin typeface="Times New Roman" panose="02020603050405020304" pitchFamily="18" charset="0"/>
                <a:cs typeface="Times New Roman" panose="02020603050405020304" pitchFamily="18" charset="0"/>
              </a:rPr>
              <a:t>review</a:t>
            </a:r>
            <a:r>
              <a:rPr lang="en-US" sz="1800" dirty="0">
                <a:latin typeface="Times New Roman" panose="02020603050405020304" pitchFamily="18" charset="0"/>
                <a:cs typeface="Times New Roman" panose="02020603050405020304" pitchFamily="18" charset="0"/>
              </a:rPr>
              <a:t> the effectiveness of their areas based on data.</a:t>
            </a:r>
          </a:p>
          <a:p>
            <a:pPr lvl="1">
              <a:lnSpc>
                <a:spcPct val="110000"/>
              </a:lnSpc>
            </a:pPr>
            <a:r>
              <a:rPr lang="en-US" sz="1800" dirty="0">
                <a:latin typeface="Times New Roman" panose="02020603050405020304" pitchFamily="18" charset="0"/>
                <a:cs typeface="Times New Roman" panose="02020603050405020304" pitchFamily="18" charset="0"/>
              </a:rPr>
              <a:t>Based on this analysis, programs and areas </a:t>
            </a:r>
            <a:r>
              <a:rPr lang="en-US" sz="1800" b="1" i="1" dirty="0">
                <a:latin typeface="Times New Roman" panose="02020603050405020304" pitchFamily="18" charset="0"/>
                <a:cs typeface="Times New Roman" panose="02020603050405020304" pitchFamily="18" charset="0"/>
              </a:rPr>
              <a:t>plan</a:t>
            </a:r>
            <a:r>
              <a:rPr lang="en-US" sz="1800" dirty="0">
                <a:latin typeface="Times New Roman" panose="02020603050405020304" pitchFamily="18" charset="0"/>
                <a:cs typeface="Times New Roman" panose="02020603050405020304" pitchFamily="18" charset="0"/>
              </a:rPr>
              <a:t> (and request resources) for the upcoming PAR cycle. </a:t>
            </a:r>
          </a:p>
          <a:p>
            <a:pPr marL="228600" lvl="1">
              <a:lnSpc>
                <a:spcPct val="110000"/>
              </a:lnSpc>
              <a:spcBef>
                <a:spcPts val="1000"/>
              </a:spcBef>
            </a:pPr>
            <a:r>
              <a:rPr lang="en-US" sz="1800" dirty="0">
                <a:latin typeface="Times New Roman" panose="02020603050405020304" pitchFamily="18" charset="0"/>
                <a:cs typeface="Times New Roman" panose="02020603050405020304" pitchFamily="18" charset="0"/>
              </a:rPr>
              <a:t>The three-year review and planning process comprises:</a:t>
            </a:r>
          </a:p>
          <a:p>
            <a:pPr lvl="1">
              <a:lnSpc>
                <a:spcPct val="110000"/>
              </a:lnSpc>
            </a:pPr>
            <a:r>
              <a:rPr lang="en-US" sz="1600" dirty="0">
                <a:latin typeface="Times New Roman" panose="02020603050405020304" pitchFamily="18" charset="0"/>
                <a:cs typeface="Times New Roman" panose="02020603050405020304" pitchFamily="18" charset="0"/>
              </a:rPr>
              <a:t>YEAR 1: Comprehensive Review and Planning Year (e.g., Fall 2021 PARs are submitted to plan for 22-23, 23-24 &amp; 24-25)</a:t>
            </a:r>
          </a:p>
          <a:p>
            <a:pPr lvl="1">
              <a:lnSpc>
                <a:spcPct val="110000"/>
              </a:lnSpc>
            </a:pPr>
            <a:r>
              <a:rPr lang="en-US" sz="1600" dirty="0">
                <a:latin typeface="Times New Roman" panose="02020603050405020304" pitchFamily="18" charset="0"/>
                <a:cs typeface="Times New Roman" panose="02020603050405020304" pitchFamily="18" charset="0"/>
              </a:rPr>
              <a:t>YEAR 2: Annual Update (e.g., Fall 2022 PARs are submitted to update plans for 23-24 &amp; 24-25)</a:t>
            </a:r>
          </a:p>
          <a:p>
            <a:pPr lvl="1">
              <a:lnSpc>
                <a:spcPct val="110000"/>
              </a:lnSpc>
            </a:pPr>
            <a:r>
              <a:rPr lang="en-US" sz="1600" dirty="0">
                <a:latin typeface="Times New Roman" panose="02020603050405020304" pitchFamily="18" charset="0"/>
                <a:cs typeface="Times New Roman" panose="02020603050405020304" pitchFamily="18" charset="0"/>
              </a:rPr>
              <a:t>YEAR 3: Annual Update (e.g., Fall 2023 PARs are submitted to update plans for 2024-25)</a:t>
            </a:r>
          </a:p>
          <a:p>
            <a:pPr>
              <a:lnSpc>
                <a:spcPct val="110000"/>
              </a:lnSpc>
            </a:pPr>
            <a:r>
              <a:rPr lang="en-US" sz="1800" dirty="0">
                <a:latin typeface="Times New Roman" panose="02020603050405020304" pitchFamily="18" charset="0"/>
                <a:cs typeface="Times New Roman" panose="02020603050405020304" pitchFamily="18" charset="0"/>
              </a:rPr>
              <a:t>Reviews are the foundation for area, discipline, division, and college planning and budgeting. </a:t>
            </a:r>
          </a:p>
          <a:p>
            <a:pPr lvl="1">
              <a:lnSpc>
                <a:spcPct val="110000"/>
              </a:lnSpc>
            </a:pPr>
            <a:r>
              <a:rPr lang="en-US" sz="1600" dirty="0">
                <a:latin typeface="Times New Roman" panose="02020603050405020304" pitchFamily="18" charset="0"/>
                <a:cs typeface="Times New Roman" panose="02020603050405020304" pitchFamily="18" charset="0"/>
              </a:rPr>
              <a:t>The PAR committee develops synthesis statements based on submitted PARs to give to the Planning and Resource Allocation Committee (PRAC). </a:t>
            </a:r>
          </a:p>
          <a:p>
            <a:pPr lvl="1">
              <a:lnSpc>
                <a:spcPct val="110000"/>
              </a:lnSpc>
            </a:pPr>
            <a:r>
              <a:rPr lang="en-US" sz="1600" dirty="0">
                <a:latin typeface="Times New Roman" panose="02020603050405020304" pitchFamily="18" charset="0"/>
                <a:cs typeface="Times New Roman" panose="02020603050405020304" pitchFamily="18" charset="0"/>
              </a:rPr>
              <a:t>PRAC distributes the PAR synthesis statement, any additional recommendations from PRAC and the resource and personnel requests to the related shared governance committees and senates (e.g., IST, FIT, SASE, Classified Senate, Faculty Senate, etc.). </a:t>
            </a:r>
          </a:p>
          <a:p>
            <a:pPr lvl="1">
              <a:lnSpc>
                <a:spcPct val="110000"/>
              </a:lnSpc>
            </a:pPr>
            <a:r>
              <a:rPr lang="en-US" sz="1600" dirty="0">
                <a:latin typeface="Times New Roman" panose="02020603050405020304" pitchFamily="18" charset="0"/>
                <a:cs typeface="Times New Roman" panose="02020603050405020304" pitchFamily="18" charset="0"/>
              </a:rPr>
              <a:t>Funding recommendations and decisions are made by select shared governance committees, PRAC, senates, senior leadership, and the College President based on the PAR process.</a:t>
            </a:r>
          </a:p>
        </p:txBody>
      </p:sp>
      <p:cxnSp>
        <p:nvCxnSpPr>
          <p:cNvPr id="10" name="Straight Connector 9">
            <a:extLst>
              <a:ext uri="{FF2B5EF4-FFF2-40B4-BE49-F238E27FC236}">
                <a16:creationId xmlns:a16="http://schemas.microsoft.com/office/drawing/2014/main" id="{61D8F9F5-6BEA-5940-9F3B-6C761BC5813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DCD2D84B-0A95-B04B-88A2-A925FD1EB51A}"/>
              </a:ext>
            </a:extLst>
          </p:cNvPr>
          <p:cNvSpPr>
            <a:spLocks noGrp="1"/>
          </p:cNvSpPr>
          <p:nvPr>
            <p:ph type="sldNum" sz="quarter" idx="12"/>
          </p:nvPr>
        </p:nvSpPr>
        <p:spPr/>
        <p:txBody>
          <a:bodyPr/>
          <a:lstStyle/>
          <a:p>
            <a:fld id="{3DA1974F-DA12-43EC-B4C0-DD19F0B16B24}" type="slidenum">
              <a:rPr lang="en-US" smtClean="0"/>
              <a:t>3</a:t>
            </a:fld>
            <a:endParaRPr lang="en-US"/>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8113" y="6096000"/>
            <a:ext cx="609600" cy="609600"/>
          </a:xfrm>
          <a:prstGeom prst="rect">
            <a:avLst/>
          </a:prstGeom>
        </p:spPr>
      </p:pic>
    </p:spTree>
    <p:extLst>
      <p:ext uri="{BB962C8B-B14F-4D97-AF65-F5344CB8AC3E}">
        <p14:creationId xmlns:p14="http://schemas.microsoft.com/office/powerpoint/2010/main" val="4065355929"/>
      </p:ext>
    </p:extLst>
  </p:cSld>
  <p:clrMapOvr>
    <a:masterClrMapping/>
  </p:clrMapOvr>
  <mc:AlternateContent xmlns:mc="http://schemas.openxmlformats.org/markup-compatibility/2006" xmlns:p14="http://schemas.microsoft.com/office/powerpoint/2010/main">
    <mc:Choice Requires="p14">
      <p:transition spd="slow" p14:dur="2000" advTm="40829"/>
    </mc:Choice>
    <mc:Fallback xmlns="">
      <p:transition spd="slow" advTm="4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768" y="1318022"/>
            <a:ext cx="262096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3DA1974F-DA12-43EC-B4C0-DD19F0B16B24}" type="slidenum">
              <a:rPr lang="en-US" smtClean="0"/>
              <a:t>4</a:t>
            </a:fld>
            <a:endParaRPr lang="en-US"/>
          </a:p>
        </p:txBody>
      </p:sp>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55182" cy="91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50800" dist="38100" dir="2700000" algn="tl" rotWithShape="0">
                    <a:prstClr val="black">
                      <a:alpha val="40000"/>
                    </a:prstClr>
                  </a:outerShdw>
                </a:effectLst>
              </a:rPr>
              <a:t>Long-Term Goal of PAR Committee</a:t>
            </a:r>
          </a:p>
        </p:txBody>
      </p:sp>
      <p:sp>
        <p:nvSpPr>
          <p:cNvPr id="9" name="Rectangle 8">
            <a:extLst>
              <a:ext uri="{FF2B5EF4-FFF2-40B4-BE49-F238E27FC236}">
                <a16:creationId xmlns:a16="http://schemas.microsoft.com/office/drawing/2014/main" id="{F917C380-D90B-A64B-9F20-663929E6F729}"/>
              </a:ext>
            </a:extLst>
          </p:cNvPr>
          <p:cNvSpPr/>
          <p:nvPr/>
        </p:nvSpPr>
        <p:spPr>
          <a:xfrm>
            <a:off x="676054" y="1318022"/>
            <a:ext cx="11017182" cy="5534849"/>
          </a:xfrm>
          <a:prstGeom prst="rect">
            <a:avLst/>
          </a:prstGeom>
        </p:spPr>
        <p:txBody>
          <a:bodyPr wrap="square">
            <a:spAutoFit/>
          </a:bodyPr>
          <a:lstStyle/>
          <a:p>
            <a:pPr marL="3429000" lvl="7"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Fall 2020-Spring 2021 PAR Committee:</a:t>
            </a:r>
          </a:p>
          <a:p>
            <a:pPr marL="3886200" lvl="8"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Samantha Kessler (co-chair), Cynthia Gordon da Cruz (co-chair), Christina Read, </a:t>
            </a:r>
            <a:r>
              <a:rPr lang="en-US" sz="2000" dirty="0" err="1">
                <a:latin typeface="Times New Roman" panose="02020603050405020304" pitchFamily="18" charset="0"/>
                <a:cs typeface="Times New Roman" panose="02020603050405020304" pitchFamily="18" charset="0"/>
              </a:rPr>
              <a:t>Safiyyah</a:t>
            </a:r>
            <a:r>
              <a:rPr lang="en-US" sz="2000" dirty="0">
                <a:latin typeface="Times New Roman" panose="02020603050405020304" pitchFamily="18" charset="0"/>
                <a:cs typeface="Times New Roman" panose="02020603050405020304" pitchFamily="18" charset="0"/>
              </a:rPr>
              <a:t> Forbes, Nancy </a:t>
            </a:r>
            <a:r>
              <a:rPr lang="en-US" sz="2000" dirty="0" err="1">
                <a:latin typeface="Times New Roman" panose="02020603050405020304" pitchFamily="18" charset="0"/>
                <a:cs typeface="Times New Roman" panose="02020603050405020304" pitchFamily="18" charset="0"/>
              </a:rPr>
              <a:t>Pinio</a:t>
            </a:r>
            <a:r>
              <a:rPr lang="en-US" sz="2000" dirty="0">
                <a:latin typeface="Times New Roman" panose="02020603050405020304" pitchFamily="18" charset="0"/>
                <a:cs typeface="Times New Roman" panose="02020603050405020304" pitchFamily="18" charset="0"/>
              </a:rPr>
              <a:t>, Manny Kang, </a:t>
            </a:r>
            <a:r>
              <a:rPr lang="en-US" sz="2000" dirty="0" err="1">
                <a:latin typeface="Times New Roman" panose="02020603050405020304" pitchFamily="18" charset="0"/>
                <a:cs typeface="Times New Roman" panose="02020603050405020304" pitchFamily="18" charset="0"/>
              </a:rPr>
              <a:t>Zannie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Dallara</a:t>
            </a:r>
            <a:r>
              <a:rPr lang="en-US" sz="2000" dirty="0">
                <a:latin typeface="Times New Roman" panose="02020603050405020304" pitchFamily="18" charset="0"/>
                <a:cs typeface="Times New Roman" panose="02020603050405020304" pitchFamily="18" charset="0"/>
              </a:rPr>
              <a:t>, Alice Hale, Frances </a:t>
            </a:r>
            <a:r>
              <a:rPr lang="en-US" sz="2000" dirty="0" err="1">
                <a:latin typeface="Times New Roman" panose="02020603050405020304" pitchFamily="18" charset="0"/>
                <a:cs typeface="Times New Roman" panose="02020603050405020304" pitchFamily="18" charset="0"/>
              </a:rPr>
              <a:t>Fon</a:t>
            </a:r>
            <a:r>
              <a:rPr lang="en-US" sz="2000" dirty="0">
                <a:latin typeface="Times New Roman" panose="02020603050405020304" pitchFamily="18" charset="0"/>
                <a:cs typeface="Times New Roman" panose="02020603050405020304" pitchFamily="18" charset="0"/>
              </a:rPr>
              <a:t>, Cynthia Horn, Virginia Criswell, </a:t>
            </a:r>
            <a:r>
              <a:rPr lang="en-US" sz="2000" dirty="0" err="1">
                <a:latin typeface="Times New Roman" panose="02020603050405020304" pitchFamily="18" charset="0"/>
                <a:cs typeface="Times New Roman" panose="02020603050405020304" pitchFamily="18" charset="0"/>
              </a:rPr>
              <a:t>Anamarie</a:t>
            </a:r>
            <a:r>
              <a:rPr lang="en-US" sz="2000" dirty="0">
                <a:latin typeface="Times New Roman" panose="02020603050405020304" pitchFamily="18" charset="0"/>
                <a:cs typeface="Times New Roman" panose="02020603050405020304" pitchFamily="18" charset="0"/>
              </a:rPr>
              <a:t> Navarro &amp; Christin </a:t>
            </a:r>
            <a:r>
              <a:rPr lang="en-US" sz="2000" dirty="0" err="1">
                <a:latin typeface="Times New Roman" panose="02020603050405020304" pitchFamily="18" charset="0"/>
                <a:cs typeface="Times New Roman" panose="02020603050405020304" pitchFamily="18" charset="0"/>
              </a:rPr>
              <a:t>Verade</a:t>
            </a:r>
            <a:endParaRPr lang="en-US" sz="2000" dirty="0">
              <a:latin typeface="Times New Roman" panose="02020603050405020304" pitchFamily="18" charset="0"/>
              <a:cs typeface="Times New Roman" panose="02020603050405020304" pitchFamily="18" charset="0"/>
            </a:endParaRPr>
          </a:p>
          <a:p>
            <a:pPr marL="685800" lvl="1"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Envisioned an integrated app that draws on information from previous year’s PARs, SLO/PLO/SAO assessments, allows for real-time online collaboration with area colleagues as well as Dean/Director/Manager, etc. AND from which we can easily download data to visualize campus-wide trends.</a:t>
            </a:r>
          </a:p>
          <a:p>
            <a:pPr marL="1143000" lvl="3"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Other committees and initiatives (e.g., OAC, Guided Pathways) are also looking for updated software that would integrate SLO/PLO assessment, Curriculum, PAR, and Program Mapping. </a:t>
            </a:r>
          </a:p>
          <a:p>
            <a:pPr marL="1600200" lvl="4"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Search is underway, but no new app yet</a:t>
            </a:r>
            <a:r>
              <a:rPr lang="en-US" sz="2000" dirty="0">
                <a:latin typeface="Times New Roman" panose="02020603050405020304" pitchFamily="18" charset="0"/>
                <a:cs typeface="Times New Roman" panose="02020603050405020304" pitchFamily="18" charset="0"/>
                <a:sym typeface="Wingdings" panose="05000000000000000000" pitchFamily="2" charset="2"/>
              </a:rPr>
              <a:t></a:t>
            </a:r>
            <a:endParaRPr lang="en-US" sz="2000" dirty="0">
              <a:latin typeface="Times New Roman" panose="02020603050405020304" pitchFamily="18" charset="0"/>
              <a:cs typeface="Times New Roman" panose="02020603050405020304" pitchFamily="18" charset="0"/>
            </a:endParaRPr>
          </a:p>
          <a:p>
            <a:pPr marL="685800" lvl="2" indent="-228600" fontAlgn="base">
              <a:lnSpc>
                <a:spcPct val="120000"/>
              </a:lnSpc>
              <a:spcBef>
                <a:spcPts val="1000"/>
              </a:spcBef>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Fall 2021 PAR needs a transitional solution…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6467566"/>
      </p:ext>
    </p:extLst>
  </p:cSld>
  <p:clrMapOvr>
    <a:masterClrMapping/>
  </p:clrMapOvr>
  <mc:AlternateContent xmlns:mc="http://schemas.openxmlformats.org/markup-compatibility/2006" xmlns:p14="http://schemas.microsoft.com/office/powerpoint/2010/main">
    <mc:Choice Requires="p14">
      <p:transition spd="slow" p14:dur="2000" advTm="42150"/>
    </mc:Choice>
    <mc:Fallback xmlns="">
      <p:transition spd="slow" advTm="4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A1974F-DA12-43EC-B4C0-DD19F0B16B24}" type="slidenum">
              <a:rPr lang="en-US" smtClean="0"/>
              <a:t>5</a:t>
            </a:fld>
            <a:endParaRPr lang="en-US"/>
          </a:p>
        </p:txBody>
      </p:sp>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127616"/>
            <a:ext cx="10255182" cy="91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effectLst>
                  <a:outerShdw blurRad="50800" dist="38100" dir="2700000" algn="tl" rotWithShape="0">
                    <a:prstClr val="black">
                      <a:alpha val="40000"/>
                    </a:prstClr>
                  </a:outerShdw>
                </a:effectLst>
              </a:rPr>
              <a:t>A Brief History of PAR Submissions at Chabot </a:t>
            </a:r>
          </a:p>
        </p:txBody>
      </p:sp>
      <p:sp>
        <p:nvSpPr>
          <p:cNvPr id="9" name="Rectangle 8">
            <a:extLst>
              <a:ext uri="{FF2B5EF4-FFF2-40B4-BE49-F238E27FC236}">
                <a16:creationId xmlns:a16="http://schemas.microsoft.com/office/drawing/2014/main" id="{F917C380-D90B-A64B-9F20-663929E6F729}"/>
              </a:ext>
            </a:extLst>
          </p:cNvPr>
          <p:cNvSpPr/>
          <p:nvPr/>
        </p:nvSpPr>
        <p:spPr>
          <a:xfrm>
            <a:off x="676054" y="1318022"/>
            <a:ext cx="11017182" cy="1477328"/>
          </a:xfrm>
          <a:prstGeom prst="rect">
            <a:avLst/>
          </a:prstGeom>
        </p:spPr>
        <p:txBody>
          <a:bodyPr wrap="square">
            <a:spAutoFit/>
          </a:bodyPr>
          <a:lstStyle/>
          <a:p>
            <a:pPr marL="342900" indent="-342900">
              <a:buFont typeface="Arial" panose="020B0604020202020204" pitchFamily="34" charset="0"/>
              <a:buChar char="•"/>
            </a:pPr>
            <a:endParaRPr lang="en-US" sz="2400" dirty="0">
              <a:solidFill>
                <a:sysClr val="windowText" lastClr="00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ysClr val="windowText" lastClr="000000"/>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US" sz="2400" dirty="0">
              <a:solidFill>
                <a:sysClr val="windowText" lastClr="000000"/>
              </a:solidFill>
              <a:latin typeface="Times New Roman" panose="02020603050405020304" pitchFamily="18" charset="0"/>
              <a:cs typeface="Times New Roman" panose="02020603050405020304" pitchFamily="18" charset="0"/>
            </a:endParaRPr>
          </a:p>
          <a:p>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30" y="1318022"/>
            <a:ext cx="2428993" cy="1382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5790" y="1318022"/>
            <a:ext cx="1825484" cy="1382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9494" y="1341500"/>
            <a:ext cx="1218241" cy="160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30" y="3498761"/>
            <a:ext cx="2613155" cy="2091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a:endCxn id="2051" idx="1"/>
          </p:cNvCxnSpPr>
          <p:nvPr/>
        </p:nvCxnSpPr>
        <p:spPr>
          <a:xfrm>
            <a:off x="3832385" y="2009045"/>
            <a:ext cx="88340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71117" y="2005259"/>
            <a:ext cx="88340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143030" y="4796287"/>
            <a:ext cx="152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0641" y="3739476"/>
            <a:ext cx="121920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6837" y="4130000"/>
            <a:ext cx="2005569" cy="95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Plus 16"/>
          <p:cNvSpPr/>
          <p:nvPr/>
        </p:nvSpPr>
        <p:spPr>
          <a:xfrm>
            <a:off x="5803645" y="4278702"/>
            <a:ext cx="450506" cy="439947"/>
          </a:xfrm>
          <a:prstGeom prst="mathPlus">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10578" y="4382787"/>
            <a:ext cx="50006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19019" y="4382787"/>
            <a:ext cx="50006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75461" y="3701249"/>
            <a:ext cx="2622495" cy="164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20"/>
          <p:cNvSpPr/>
          <p:nvPr/>
        </p:nvSpPr>
        <p:spPr>
          <a:xfrm>
            <a:off x="271422" y="2018581"/>
            <a:ext cx="9875940" cy="2786332"/>
          </a:xfrm>
          <a:custGeom>
            <a:avLst/>
            <a:gdLst>
              <a:gd name="connsiteX0" fmla="*/ 9105491 w 9875940"/>
              <a:gd name="connsiteY0" fmla="*/ 0 h 2786332"/>
              <a:gd name="connsiteX1" fmla="*/ 9623076 w 9875940"/>
              <a:gd name="connsiteY1" fmla="*/ 103517 h 2786332"/>
              <a:gd name="connsiteX2" fmla="*/ 9847363 w 9875940"/>
              <a:gd name="connsiteY2" fmla="*/ 552091 h 2786332"/>
              <a:gd name="connsiteX3" fmla="*/ 9847363 w 9875940"/>
              <a:gd name="connsiteY3" fmla="*/ 914400 h 2786332"/>
              <a:gd name="connsiteX4" fmla="*/ 9614450 w 9875940"/>
              <a:gd name="connsiteY4" fmla="*/ 1207698 h 2786332"/>
              <a:gd name="connsiteX5" fmla="*/ 9226261 w 9875940"/>
              <a:gd name="connsiteY5" fmla="*/ 1311215 h 2786332"/>
              <a:gd name="connsiteX6" fmla="*/ 8812193 w 9875940"/>
              <a:gd name="connsiteY6" fmla="*/ 1388853 h 2786332"/>
              <a:gd name="connsiteX7" fmla="*/ 8242850 w 9875940"/>
              <a:gd name="connsiteY7" fmla="*/ 1414732 h 2786332"/>
              <a:gd name="connsiteX8" fmla="*/ 7475099 w 9875940"/>
              <a:gd name="connsiteY8" fmla="*/ 1414732 h 2786332"/>
              <a:gd name="connsiteX9" fmla="*/ 6871250 w 9875940"/>
              <a:gd name="connsiteY9" fmla="*/ 1354347 h 2786332"/>
              <a:gd name="connsiteX10" fmla="*/ 6146631 w 9875940"/>
              <a:gd name="connsiteY10" fmla="*/ 1285336 h 2786332"/>
              <a:gd name="connsiteX11" fmla="*/ 5163220 w 9875940"/>
              <a:gd name="connsiteY11" fmla="*/ 1181819 h 2786332"/>
              <a:gd name="connsiteX12" fmla="*/ 3998653 w 9875940"/>
              <a:gd name="connsiteY12" fmla="*/ 1104181 h 2786332"/>
              <a:gd name="connsiteX13" fmla="*/ 2997989 w 9875940"/>
              <a:gd name="connsiteY13" fmla="*/ 1069676 h 2786332"/>
              <a:gd name="connsiteX14" fmla="*/ 2187106 w 9875940"/>
              <a:gd name="connsiteY14" fmla="*/ 1026544 h 2786332"/>
              <a:gd name="connsiteX15" fmla="*/ 1358970 w 9875940"/>
              <a:gd name="connsiteY15" fmla="*/ 992038 h 2786332"/>
              <a:gd name="connsiteX16" fmla="*/ 694736 w 9875940"/>
              <a:gd name="connsiteY16" fmla="*/ 992038 h 2786332"/>
              <a:gd name="connsiteX17" fmla="*/ 168525 w 9875940"/>
              <a:gd name="connsiteY17" fmla="*/ 1250830 h 2786332"/>
              <a:gd name="connsiteX18" fmla="*/ 39129 w 9875940"/>
              <a:gd name="connsiteY18" fmla="*/ 1639019 h 2786332"/>
              <a:gd name="connsiteX19" fmla="*/ 13250 w 9875940"/>
              <a:gd name="connsiteY19" fmla="*/ 2242868 h 2786332"/>
              <a:gd name="connsiteX20" fmla="*/ 228910 w 9875940"/>
              <a:gd name="connsiteY20" fmla="*/ 2579298 h 2786332"/>
              <a:gd name="connsiteX21" fmla="*/ 539461 w 9875940"/>
              <a:gd name="connsiteY21" fmla="*/ 2751827 h 2786332"/>
              <a:gd name="connsiteX22" fmla="*/ 711989 w 9875940"/>
              <a:gd name="connsiteY22" fmla="*/ 2777706 h 2786332"/>
              <a:gd name="connsiteX23" fmla="*/ 919023 w 9875940"/>
              <a:gd name="connsiteY23" fmla="*/ 2786332 h 27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875940" h="2786332">
                <a:moveTo>
                  <a:pt x="9105491" y="0"/>
                </a:moveTo>
                <a:cubicBezTo>
                  <a:pt x="9302461" y="5751"/>
                  <a:pt x="9499431" y="11502"/>
                  <a:pt x="9623076" y="103517"/>
                </a:cubicBezTo>
                <a:cubicBezTo>
                  <a:pt x="9746721" y="195532"/>
                  <a:pt x="9809982" y="416944"/>
                  <a:pt x="9847363" y="552091"/>
                </a:cubicBezTo>
                <a:cubicBezTo>
                  <a:pt x="9884744" y="687238"/>
                  <a:pt x="9886182" y="805132"/>
                  <a:pt x="9847363" y="914400"/>
                </a:cubicBezTo>
                <a:cubicBezTo>
                  <a:pt x="9808544" y="1023668"/>
                  <a:pt x="9717967" y="1141562"/>
                  <a:pt x="9614450" y="1207698"/>
                </a:cubicBezTo>
                <a:cubicBezTo>
                  <a:pt x="9510933" y="1273834"/>
                  <a:pt x="9359970" y="1281023"/>
                  <a:pt x="9226261" y="1311215"/>
                </a:cubicBezTo>
                <a:cubicBezTo>
                  <a:pt x="9092552" y="1341407"/>
                  <a:pt x="8976095" y="1371600"/>
                  <a:pt x="8812193" y="1388853"/>
                </a:cubicBezTo>
                <a:cubicBezTo>
                  <a:pt x="8648291" y="1406106"/>
                  <a:pt x="8465699" y="1410419"/>
                  <a:pt x="8242850" y="1414732"/>
                </a:cubicBezTo>
                <a:cubicBezTo>
                  <a:pt x="8020001" y="1419045"/>
                  <a:pt x="7703699" y="1424796"/>
                  <a:pt x="7475099" y="1414732"/>
                </a:cubicBezTo>
                <a:cubicBezTo>
                  <a:pt x="7246499" y="1404668"/>
                  <a:pt x="6871250" y="1354347"/>
                  <a:pt x="6871250" y="1354347"/>
                </a:cubicBezTo>
                <a:lnTo>
                  <a:pt x="6146631" y="1285336"/>
                </a:lnTo>
                <a:cubicBezTo>
                  <a:pt x="5861959" y="1256581"/>
                  <a:pt x="5521216" y="1212011"/>
                  <a:pt x="5163220" y="1181819"/>
                </a:cubicBezTo>
                <a:cubicBezTo>
                  <a:pt x="4805224" y="1151627"/>
                  <a:pt x="4359525" y="1122872"/>
                  <a:pt x="3998653" y="1104181"/>
                </a:cubicBezTo>
                <a:cubicBezTo>
                  <a:pt x="3637781" y="1085491"/>
                  <a:pt x="3299913" y="1082615"/>
                  <a:pt x="2997989" y="1069676"/>
                </a:cubicBezTo>
                <a:cubicBezTo>
                  <a:pt x="2696065" y="1056737"/>
                  <a:pt x="2187106" y="1026544"/>
                  <a:pt x="2187106" y="1026544"/>
                </a:cubicBezTo>
                <a:lnTo>
                  <a:pt x="1358970" y="992038"/>
                </a:lnTo>
                <a:cubicBezTo>
                  <a:pt x="1110242" y="986287"/>
                  <a:pt x="893143" y="948906"/>
                  <a:pt x="694736" y="992038"/>
                </a:cubicBezTo>
                <a:cubicBezTo>
                  <a:pt x="496329" y="1035170"/>
                  <a:pt x="277793" y="1143000"/>
                  <a:pt x="168525" y="1250830"/>
                </a:cubicBezTo>
                <a:cubicBezTo>
                  <a:pt x="59257" y="1358660"/>
                  <a:pt x="65008" y="1473679"/>
                  <a:pt x="39129" y="1639019"/>
                </a:cubicBezTo>
                <a:cubicBezTo>
                  <a:pt x="13250" y="1804359"/>
                  <a:pt x="-18380" y="2086155"/>
                  <a:pt x="13250" y="2242868"/>
                </a:cubicBezTo>
                <a:cubicBezTo>
                  <a:pt x="44880" y="2399581"/>
                  <a:pt x="141208" y="2494472"/>
                  <a:pt x="228910" y="2579298"/>
                </a:cubicBezTo>
                <a:cubicBezTo>
                  <a:pt x="316612" y="2664125"/>
                  <a:pt x="458948" y="2718759"/>
                  <a:pt x="539461" y="2751827"/>
                </a:cubicBezTo>
                <a:cubicBezTo>
                  <a:pt x="619974" y="2784895"/>
                  <a:pt x="648729" y="2771955"/>
                  <a:pt x="711989" y="2777706"/>
                </a:cubicBezTo>
                <a:cubicBezTo>
                  <a:pt x="775249" y="2783457"/>
                  <a:pt x="847136" y="2784894"/>
                  <a:pt x="919023" y="2786332"/>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157939" y="5822829"/>
            <a:ext cx="1741917"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Fall 2021</a:t>
            </a:r>
          </a:p>
        </p:txBody>
      </p:sp>
      <p:sp>
        <p:nvSpPr>
          <p:cNvPr id="33" name="TextBox 32"/>
          <p:cNvSpPr txBox="1"/>
          <p:nvPr/>
        </p:nvSpPr>
        <p:spPr>
          <a:xfrm>
            <a:off x="9771024" y="5822829"/>
            <a:ext cx="1339799"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Future</a:t>
            </a:r>
          </a:p>
        </p:txBody>
      </p:sp>
      <p:pic>
        <p:nvPicPr>
          <p:cNvPr id="3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5826352" y="5517512"/>
            <a:ext cx="405089"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10178771" y="5621377"/>
            <a:ext cx="405089"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58113" y="6124755"/>
            <a:ext cx="609600" cy="609600"/>
          </a:xfrm>
          <a:prstGeom prst="rect">
            <a:avLst/>
          </a:prstGeom>
        </p:spPr>
      </p:pic>
    </p:spTree>
    <p:extLst>
      <p:ext uri="{BB962C8B-B14F-4D97-AF65-F5344CB8AC3E}">
        <p14:creationId xmlns:p14="http://schemas.microsoft.com/office/powerpoint/2010/main" val="704037772"/>
      </p:ext>
    </p:extLst>
  </p:cSld>
  <p:clrMapOvr>
    <a:masterClrMapping/>
  </p:clrMapOvr>
  <mc:AlternateContent xmlns:mc="http://schemas.openxmlformats.org/markup-compatibility/2006" xmlns:p14="http://schemas.microsoft.com/office/powerpoint/2010/main">
    <mc:Choice Requires="p14">
      <p:transition spd="slow" p14:dur="2000" advTm="56174"/>
    </mc:Choice>
    <mc:Fallback xmlns="">
      <p:transition spd="slow" advTm="5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A1974F-DA12-43EC-B4C0-DD19F0B16B24}" type="slidenum">
              <a:rPr lang="en-US" smtClean="0"/>
              <a:t>6</a:t>
            </a:fld>
            <a:endParaRPr lang="en-US"/>
          </a:p>
        </p:txBody>
      </p:sp>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04502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55182" cy="9174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effectLst>
                  <a:outerShdw blurRad="50800" dist="38100" dir="2700000" algn="tl" rotWithShape="0">
                    <a:prstClr val="black">
                      <a:alpha val="40000"/>
                    </a:prstClr>
                  </a:outerShdw>
                </a:effectLst>
              </a:rPr>
              <a:t>Why </a:t>
            </a:r>
            <a:r>
              <a:rPr lang="en-US" dirty="0" err="1">
                <a:effectLst>
                  <a:outerShdw blurRad="50800" dist="38100" dir="2700000" algn="tl" rotWithShape="0">
                    <a:prstClr val="black">
                      <a:alpha val="40000"/>
                    </a:prstClr>
                  </a:outerShdw>
                </a:effectLst>
              </a:rPr>
              <a:t>Qualtrics</a:t>
            </a:r>
            <a:r>
              <a:rPr lang="en-US" dirty="0">
                <a:effectLst>
                  <a:outerShdw blurRad="50800" dist="38100" dir="2700000" algn="tl" rotWithShape="0">
                    <a:prstClr val="black">
                      <a:alpha val="40000"/>
                    </a:prstClr>
                  </a:outerShdw>
                </a:effectLst>
              </a:rPr>
              <a:t>?</a:t>
            </a:r>
          </a:p>
        </p:txBody>
      </p:sp>
      <p:sp>
        <p:nvSpPr>
          <p:cNvPr id="9" name="Rectangle 8">
            <a:extLst>
              <a:ext uri="{FF2B5EF4-FFF2-40B4-BE49-F238E27FC236}">
                <a16:creationId xmlns:a16="http://schemas.microsoft.com/office/drawing/2014/main" id="{F917C380-D90B-A64B-9F20-663929E6F729}"/>
              </a:ext>
            </a:extLst>
          </p:cNvPr>
          <p:cNvSpPr/>
          <p:nvPr/>
        </p:nvSpPr>
        <p:spPr>
          <a:xfrm>
            <a:off x="676054" y="1276710"/>
            <a:ext cx="11017181" cy="3837974"/>
          </a:xfrm>
          <a:prstGeom prst="rect">
            <a:avLst/>
          </a:prstGeom>
        </p:spPr>
        <p:txBody>
          <a:bodyPr wrap="square">
            <a:spAutoFit/>
          </a:bodyPr>
          <a:lstStyle/>
          <a:p>
            <a:pPr marL="685800" lvl="1" indent="-228600" fontAlgn="base">
              <a:lnSpc>
                <a:spcPct val="120000"/>
              </a:lnSpc>
              <a:spcBef>
                <a:spcPts val="1000"/>
              </a:spcBef>
              <a:buFont typeface="Arial" panose="020B0604020202020204" pitchFamily="34" charset="0"/>
              <a:buChar char="•"/>
            </a:pPr>
            <a:r>
              <a:rPr lang="en-US" sz="2600" dirty="0" err="1">
                <a:latin typeface="Times New Roman" panose="02020603050405020304" pitchFamily="18" charset="0"/>
                <a:cs typeface="Times New Roman" panose="02020603050405020304" pitchFamily="18" charset="0"/>
              </a:rPr>
              <a:t>Qualtrics</a:t>
            </a:r>
            <a:r>
              <a:rPr lang="en-US" sz="2600" dirty="0">
                <a:latin typeface="Times New Roman" panose="02020603050405020304" pitchFamily="18" charset="0"/>
                <a:cs typeface="Times New Roman" panose="02020603050405020304" pitchFamily="18" charset="0"/>
              </a:rPr>
              <a:t> is an advanced survey software that allows for easy analysis and visualizations</a:t>
            </a:r>
          </a:p>
          <a:p>
            <a:pPr marL="685800" lvl="1" indent="-228600" fontAlgn="base">
              <a:lnSpc>
                <a:spcPct val="120000"/>
              </a:lnSpc>
              <a:spcBef>
                <a:spcPts val="1000"/>
              </a:spcBef>
              <a:buFont typeface="Arial" panose="020B0604020202020204" pitchFamily="34" charset="0"/>
              <a:buChar char="•"/>
            </a:pPr>
            <a:r>
              <a:rPr lang="en-US" sz="2600" dirty="0">
                <a:latin typeface="Times New Roman" panose="02020603050405020304" pitchFamily="18" charset="0"/>
                <a:cs typeface="Times New Roman" panose="02020603050405020304" pitchFamily="18" charset="0"/>
              </a:rPr>
              <a:t>By including more quantitative questions, and gathering the data on </a:t>
            </a:r>
            <a:r>
              <a:rPr lang="en-US" sz="2600" dirty="0" err="1">
                <a:latin typeface="Times New Roman" panose="02020603050405020304" pitchFamily="18" charset="0"/>
                <a:cs typeface="Times New Roman" panose="02020603050405020304" pitchFamily="18" charset="0"/>
              </a:rPr>
              <a:t>Qualtrics</a:t>
            </a:r>
            <a:r>
              <a:rPr lang="en-US" sz="2600" dirty="0">
                <a:latin typeface="Times New Roman" panose="02020603050405020304" pitchFamily="18" charset="0"/>
                <a:cs typeface="Times New Roman" panose="02020603050405020304" pitchFamily="18" charset="0"/>
              </a:rPr>
              <a:t>, the PAR committee (with the support of OIR) will be able to report back on campus-wide trends and achievements.</a:t>
            </a:r>
          </a:p>
          <a:p>
            <a:pPr marL="685800" lvl="1" indent="-228600" fontAlgn="base">
              <a:lnSpc>
                <a:spcPct val="120000"/>
              </a:lnSpc>
              <a:spcBef>
                <a:spcPts val="1000"/>
              </a:spcBef>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a:p>
            <a:pPr marL="1600200" lvl="3" indent="-228600" fontAlgn="base">
              <a:lnSpc>
                <a:spcPct val="120000"/>
              </a:lnSpc>
              <a:spcBef>
                <a:spcPts val="1000"/>
              </a:spcBef>
              <a:buFont typeface="Arial" panose="020B0604020202020204" pitchFamily="34" charset="0"/>
              <a:buChar char="•"/>
            </a:pPr>
            <a:endParaRPr lang="en-US" sz="2600" dirty="0">
              <a:latin typeface="Times New Roman" panose="02020603050405020304" pitchFamily="18" charset="0"/>
              <a:cs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3132" y="6182264"/>
            <a:ext cx="609600" cy="609600"/>
          </a:xfrm>
          <a:prstGeom prst="rect">
            <a:avLst/>
          </a:prstGeom>
        </p:spPr>
      </p:pic>
    </p:spTree>
    <p:extLst>
      <p:ext uri="{BB962C8B-B14F-4D97-AF65-F5344CB8AC3E}">
        <p14:creationId xmlns:p14="http://schemas.microsoft.com/office/powerpoint/2010/main" val="3745296930"/>
      </p:ext>
    </p:extLst>
  </p:cSld>
  <p:clrMapOvr>
    <a:masterClrMapping/>
  </p:clrMapOvr>
  <mc:AlternateContent xmlns:mc="http://schemas.openxmlformats.org/markup-compatibility/2006" xmlns:p14="http://schemas.microsoft.com/office/powerpoint/2010/main">
    <mc:Choice Requires="p14">
      <p:transition spd="slow" p14:dur="2000" advTm="25691"/>
    </mc:Choice>
    <mc:Fallback xmlns="">
      <p:transition spd="slow" advTm="2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451425"/>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09660" cy="10908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sz="3600" dirty="0" err="1">
                <a:effectLst>
                  <a:outerShdw blurRad="50800" dist="38100" dir="2700000" algn="tl" rotWithShape="0">
                    <a:prstClr val="black">
                      <a:alpha val="40000"/>
                    </a:prstClr>
                  </a:outerShdw>
                </a:effectLst>
              </a:rPr>
              <a:t>Example</a:t>
            </a:r>
            <a:r>
              <a:rPr lang="fr-FR" sz="3600" dirty="0">
                <a:effectLst>
                  <a:outerShdw blurRad="50800" dist="38100" dir="2700000" algn="tl" rotWithShape="0">
                    <a:prstClr val="black">
                      <a:alpha val="40000"/>
                    </a:prstClr>
                  </a:outerShdw>
                </a:effectLst>
              </a:rPr>
              <a:t> PAR Question in </a:t>
            </a:r>
            <a:r>
              <a:rPr lang="fr-FR" sz="3600" dirty="0" err="1">
                <a:effectLst>
                  <a:outerShdw blurRad="50800" dist="38100" dir="2700000" algn="tl" rotWithShape="0">
                    <a:prstClr val="black">
                      <a:alpha val="40000"/>
                    </a:prstClr>
                  </a:outerShdw>
                </a:effectLst>
              </a:rPr>
              <a:t>Qualtrics</a:t>
            </a:r>
            <a:endParaRPr lang="fr-FR" sz="3600" dirty="0">
              <a:effectLst>
                <a:outerShdw blurRad="50800" dist="38100" dir="2700000" algn="tl" rotWithShape="0">
                  <a:prstClr val="black">
                    <a:alpha val="40000"/>
                  </a:prstClr>
                </a:outerShdw>
              </a:effectLst>
            </a:endParaRPr>
          </a:p>
        </p:txBody>
      </p:sp>
      <p:pic>
        <p:nvPicPr>
          <p:cNvPr id="8" name="Picture 7"/>
          <p:cNvPicPr>
            <a:picLocks noChangeAspect="1"/>
          </p:cNvPicPr>
          <p:nvPr/>
        </p:nvPicPr>
        <p:blipFill rotWithShape="1">
          <a:blip r:embed="rId5"/>
          <a:srcRect l="3246" r="11413" b="21805"/>
          <a:stretch/>
        </p:blipFill>
        <p:spPr>
          <a:xfrm>
            <a:off x="724392" y="1579046"/>
            <a:ext cx="10714107" cy="478746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4377" y="6182264"/>
            <a:ext cx="609600" cy="609600"/>
          </a:xfrm>
          <a:prstGeom prst="rect">
            <a:avLst/>
          </a:prstGeom>
        </p:spPr>
      </p:pic>
    </p:spTree>
    <p:extLst>
      <p:ext uri="{BB962C8B-B14F-4D97-AF65-F5344CB8AC3E}">
        <p14:creationId xmlns:p14="http://schemas.microsoft.com/office/powerpoint/2010/main" val="1316843668"/>
      </p:ext>
    </p:extLst>
  </p:cSld>
  <p:clrMapOvr>
    <a:masterClrMapping/>
  </p:clrMapOvr>
  <mc:AlternateContent xmlns:mc="http://schemas.openxmlformats.org/markup-compatibility/2006" xmlns:p14="http://schemas.microsoft.com/office/powerpoint/2010/main">
    <mc:Choice Requires="p14">
      <p:transition spd="slow" p14:dur="2000" advTm="28681"/>
    </mc:Choice>
    <mc:Fallback xmlns="">
      <p:transition spd="slow" advTm="2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A1974F-DA12-43EC-B4C0-DD19F0B16B24}" type="slidenum">
              <a:rPr lang="en-US" smtClean="0"/>
              <a:t>8</a:t>
            </a:fld>
            <a:endParaRPr lang="en-US"/>
          </a:p>
        </p:txBody>
      </p:sp>
      <p:pic>
        <p:nvPicPr>
          <p:cNvPr id="11" name="Content Placeholder 10"/>
          <p:cNvPicPr>
            <a:picLocks noGrp="1" noChangeAspect="1"/>
          </p:cNvPicPr>
          <p:nvPr>
            <p:ph idx="1"/>
          </p:nvPr>
        </p:nvPicPr>
        <p:blipFill>
          <a:blip r:embed="rId5"/>
          <a:stretch>
            <a:fillRect/>
          </a:stretch>
        </p:blipFill>
        <p:spPr>
          <a:xfrm>
            <a:off x="1559620" y="2035851"/>
            <a:ext cx="8809998" cy="4337275"/>
          </a:xfrm>
          <a:prstGeom prst="rect">
            <a:avLst/>
          </a:prstGeom>
        </p:spPr>
      </p:pic>
      <p:sp>
        <p:nvSpPr>
          <p:cNvPr id="7" name="Title 1">
            <a:extLst>
              <a:ext uri="{FF2B5EF4-FFF2-40B4-BE49-F238E27FC236}">
                <a16:creationId xmlns:a16="http://schemas.microsoft.com/office/drawing/2014/main" id="{CE52224D-FCC2-5E44-9218-49177C1E4DE0}"/>
              </a:ext>
            </a:extLst>
          </p:cNvPr>
          <p:cNvSpPr txBox="1">
            <a:spLocks noGrp="1"/>
          </p:cNvSpPr>
          <p:nvPr>
            <p:ph type="title"/>
          </p:nvPr>
        </p:nvSpPr>
        <p:spPr>
          <a:xfrm>
            <a:off x="434340" y="365125"/>
            <a:ext cx="11407140" cy="9069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effectLst>
                  <a:outerShdw blurRad="50800" dist="38100" dir="2700000" algn="tl" rotWithShape="0">
                    <a:prstClr val="black">
                      <a:alpha val="40000"/>
                    </a:prstClr>
                  </a:outerShdw>
                </a:effectLst>
              </a:rPr>
              <a:t>From </a:t>
            </a:r>
            <a:r>
              <a:rPr lang="en-US" sz="3600" dirty="0" err="1">
                <a:effectLst>
                  <a:outerShdw blurRad="50800" dist="38100" dir="2700000" algn="tl" rotWithShape="0">
                    <a:prstClr val="black">
                      <a:alpha val="40000"/>
                    </a:prstClr>
                  </a:outerShdw>
                </a:effectLst>
              </a:rPr>
              <a:t>Qualtrics</a:t>
            </a:r>
            <a:r>
              <a:rPr lang="en-US" sz="3600" dirty="0">
                <a:effectLst>
                  <a:outerShdw blurRad="50800" dist="38100" dir="2700000" algn="tl" rotWithShape="0">
                    <a:prstClr val="black">
                      <a:alpha val="40000"/>
                    </a:prstClr>
                  </a:outerShdw>
                </a:effectLst>
              </a:rPr>
              <a:t> Entry to Visualization of Campus-Wide Data</a:t>
            </a:r>
          </a:p>
        </p:txBody>
      </p:sp>
      <p:cxnSp>
        <p:nvCxnSpPr>
          <p:cNvPr id="10" name="Straight Connector 9">
            <a:extLst>
              <a:ext uri="{FF2B5EF4-FFF2-40B4-BE49-F238E27FC236}">
                <a16:creationId xmlns:a16="http://schemas.microsoft.com/office/drawing/2014/main" id="{E3A88B0F-44F5-244C-A250-7BD67D7621BE}"/>
              </a:ext>
            </a:extLst>
          </p:cNvPr>
          <p:cNvCxnSpPr/>
          <p:nvPr/>
        </p:nvCxnSpPr>
        <p:spPr>
          <a:xfrm>
            <a:off x="959170" y="1265366"/>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49643" y="1423112"/>
            <a:ext cx="9457038" cy="461665"/>
          </a:xfrm>
          <a:prstGeom prst="rect">
            <a:avLst/>
          </a:prstGeom>
        </p:spPr>
        <p:txBody>
          <a:bodyPr wrap="square">
            <a:spAutoFit/>
          </a:bodyPr>
          <a:lstStyle/>
          <a:p>
            <a:r>
              <a:rPr lang="en-US" sz="2400" dirty="0"/>
              <a:t>Q15 - Reporting on Goals from Previous Cycle - Status of Previous Goals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9769056"/>
      </p:ext>
    </p:extLst>
  </p:cSld>
  <p:clrMapOvr>
    <a:masterClrMapping/>
  </p:clrMapOvr>
  <mc:AlternateContent xmlns:mc="http://schemas.openxmlformats.org/markup-compatibility/2006" xmlns:p14="http://schemas.microsoft.com/office/powerpoint/2010/main">
    <mc:Choice Requires="p14">
      <p:transition spd="slow" p14:dur="2000" advTm="24187"/>
    </mc:Choice>
    <mc:Fallback xmlns="">
      <p:transition spd="slow" advTm="2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3A88B0F-44F5-244C-A250-7BD67D7621BE}"/>
              </a:ext>
            </a:extLst>
          </p:cNvPr>
          <p:cNvCxnSpPr/>
          <p:nvPr/>
        </p:nvCxnSpPr>
        <p:spPr>
          <a:xfrm>
            <a:off x="724392" y="1451425"/>
            <a:ext cx="10010899" cy="0"/>
          </a:xfrm>
          <a:prstGeom prst="line">
            <a:avLst/>
          </a:prstGeom>
          <a:ln w="38100">
            <a:solidFill>
              <a:schemeClr val="tx2">
                <a:lumMod val="60000"/>
                <a:lumOff val="4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E52224D-FCC2-5E44-9218-49177C1E4DE0}"/>
              </a:ext>
            </a:extLst>
          </p:cNvPr>
          <p:cNvSpPr txBox="1">
            <a:spLocks/>
          </p:cNvSpPr>
          <p:nvPr/>
        </p:nvSpPr>
        <p:spPr>
          <a:xfrm>
            <a:off x="676054" y="232965"/>
            <a:ext cx="10209660" cy="10908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fr-FR" sz="3600" dirty="0" err="1">
                <a:effectLst>
                  <a:outerShdw blurRad="50800" dist="38100" dir="2700000" algn="tl" rotWithShape="0">
                    <a:prstClr val="black">
                      <a:alpha val="40000"/>
                    </a:prstClr>
                  </a:outerShdw>
                </a:effectLst>
              </a:rPr>
              <a:t>Example</a:t>
            </a:r>
            <a:r>
              <a:rPr lang="fr-FR" sz="3600" dirty="0">
                <a:effectLst>
                  <a:outerShdw blurRad="50800" dist="38100" dir="2700000" algn="tl" rotWithShape="0">
                    <a:prstClr val="black">
                      <a:alpha val="40000"/>
                    </a:prstClr>
                  </a:outerShdw>
                </a:effectLst>
              </a:rPr>
              <a:t> PAR Question in </a:t>
            </a:r>
            <a:r>
              <a:rPr lang="fr-FR" sz="3600" dirty="0" err="1">
                <a:effectLst>
                  <a:outerShdw blurRad="50800" dist="38100" dir="2700000" algn="tl" rotWithShape="0">
                    <a:prstClr val="black">
                      <a:alpha val="40000"/>
                    </a:prstClr>
                  </a:outerShdw>
                </a:effectLst>
              </a:rPr>
              <a:t>Qualtrics</a:t>
            </a:r>
            <a:endParaRPr lang="fr-FR" sz="3600" dirty="0">
              <a:effectLst>
                <a:outerShdw blurRad="50800" dist="38100" dir="2700000" algn="tl" rotWithShape="0">
                  <a:prstClr val="black">
                    <a:alpha val="40000"/>
                  </a:prstClr>
                </a:out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2" name="Rectangle 1"/>
          <p:cNvSpPr/>
          <p:nvPr/>
        </p:nvSpPr>
        <p:spPr>
          <a:xfrm>
            <a:off x="724392" y="1582341"/>
            <a:ext cx="10369706" cy="2308324"/>
          </a:xfrm>
          <a:prstGeom prst="rect">
            <a:avLst/>
          </a:prstGeom>
        </p:spPr>
        <p:txBody>
          <a:bodyPr wrap="square">
            <a:spAutoFit/>
          </a:bodyPr>
          <a:lstStyle/>
          <a:p>
            <a:r>
              <a:rPr lang="en-US" b="1" u="sng" dirty="0">
                <a:solidFill>
                  <a:srgbClr val="32363A"/>
                </a:solidFill>
                <a:latin typeface="72"/>
              </a:rPr>
              <a:t>Enrollment </a:t>
            </a:r>
            <a:r>
              <a:rPr lang="en-US" b="1" u="sng" dirty="0" err="1">
                <a:solidFill>
                  <a:srgbClr val="32363A"/>
                </a:solidFill>
                <a:latin typeface="72"/>
              </a:rPr>
              <a:t>Disaggregations</a:t>
            </a:r>
            <a:r>
              <a:rPr lang="en-US" b="1" u="sng" dirty="0">
                <a:solidFill>
                  <a:srgbClr val="32363A"/>
                </a:solidFill>
                <a:latin typeface="72"/>
              </a:rPr>
              <a:t>:</a:t>
            </a:r>
            <a:r>
              <a:rPr lang="en-US" dirty="0"/>
              <a:t/>
            </a:r>
            <a:br>
              <a:rPr lang="en-US" dirty="0"/>
            </a:br>
            <a:r>
              <a:rPr lang="en-US" dirty="0">
                <a:solidFill>
                  <a:srgbClr val="32363A"/>
                </a:solidFill>
                <a:latin typeface="72"/>
              </a:rPr>
              <a:t>FTES is directly connected to enrollments, but it is complex to disaggregate. Enrollments (or the number of class seats enrolled in your discipline in a given time period), can be disaggregated by race and ethnicity, gender, etc.  Take a look at </a:t>
            </a:r>
            <a:r>
              <a:rPr lang="en-US" dirty="0" err="1">
                <a:solidFill>
                  <a:srgbClr val="32363A"/>
                </a:solidFill>
                <a:latin typeface="72"/>
              </a:rPr>
              <a:t>disaggregations</a:t>
            </a:r>
            <a:r>
              <a:rPr lang="en-US" dirty="0">
                <a:solidFill>
                  <a:srgbClr val="32363A"/>
                </a:solidFill>
                <a:latin typeface="72"/>
              </a:rPr>
              <a:t> of your enrollments by race and ethnicity (and/or by gender) over the past three years on the </a:t>
            </a:r>
            <a:r>
              <a:rPr lang="en-US" dirty="0">
                <a:solidFill>
                  <a:srgbClr val="007AC0"/>
                </a:solidFill>
                <a:latin typeface="72"/>
                <a:hlinkClick r:id="rId6"/>
              </a:rPr>
              <a:t>Chabot College Course Enrollments and Success Rates Dashboard</a:t>
            </a:r>
            <a:r>
              <a:rPr lang="en-US" dirty="0">
                <a:solidFill>
                  <a:srgbClr val="32363A"/>
                </a:solidFill>
                <a:latin typeface="72"/>
              </a:rPr>
              <a:t>. Consider how the representation of traditionally underrepresented race/ethnicity/gender student groups in your program compares to the typical makeup of your discipline, field, or industry.</a:t>
            </a:r>
            <a:endParaRPr lang="en-US" dirty="0"/>
          </a:p>
        </p:txBody>
      </p:sp>
      <p:pic>
        <p:nvPicPr>
          <p:cNvPr id="6" name="Picture 5"/>
          <p:cNvPicPr>
            <a:picLocks noChangeAspect="1"/>
          </p:cNvPicPr>
          <p:nvPr/>
        </p:nvPicPr>
        <p:blipFill>
          <a:blip r:embed="rId7"/>
          <a:stretch>
            <a:fillRect/>
          </a:stretch>
        </p:blipFill>
        <p:spPr>
          <a:xfrm>
            <a:off x="924035" y="4118288"/>
            <a:ext cx="9961679" cy="1707417"/>
          </a:xfrm>
          <a:prstGeom prst="rect">
            <a:avLst/>
          </a:prstGeom>
        </p:spPr>
      </p:pic>
    </p:spTree>
    <p:extLst>
      <p:ext uri="{BB962C8B-B14F-4D97-AF65-F5344CB8AC3E}">
        <p14:creationId xmlns:p14="http://schemas.microsoft.com/office/powerpoint/2010/main" val="493765279"/>
      </p:ext>
    </p:extLst>
  </p:cSld>
  <p:clrMapOvr>
    <a:masterClrMapping/>
  </p:clrMapOvr>
  <mc:AlternateContent xmlns:mc="http://schemas.openxmlformats.org/markup-compatibility/2006" xmlns:p14="http://schemas.microsoft.com/office/powerpoint/2010/main">
    <mc:Choice Requires="p14">
      <p:transition spd="slow" p14:dur="2000" advTm="48677"/>
    </mc:Choice>
    <mc:Fallback xmlns="">
      <p:transition spd="slow" advTm="48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6285</TotalTime>
  <Words>2830</Words>
  <Application>Microsoft Office PowerPoint</Application>
  <PresentationFormat>Widescreen</PresentationFormat>
  <Paragraphs>141</Paragraphs>
  <Slides>15</Slides>
  <Notes>15</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72</vt:lpstr>
      <vt:lpstr>Arial</vt:lpstr>
      <vt:lpstr>Calibri</vt:lpstr>
      <vt:lpstr>Calibri Light</vt:lpstr>
      <vt:lpstr>Times New Roman</vt:lpstr>
      <vt:lpstr>Wingdings</vt:lpstr>
      <vt:lpstr>Office Theme</vt:lpstr>
      <vt:lpstr>Program and Area Review Comprehensive Year Fall 2021</vt:lpstr>
      <vt:lpstr>Agenda</vt:lpstr>
      <vt:lpstr>Purpose of PAR</vt:lpstr>
      <vt:lpstr>PowerPoint Presentation</vt:lpstr>
      <vt:lpstr>PowerPoint Presentation</vt:lpstr>
      <vt:lpstr>PowerPoint Presentation</vt:lpstr>
      <vt:lpstr>PowerPoint Presentation</vt:lpstr>
      <vt:lpstr>From Qualtrics Entry to Visualization of Campus-Wide Data</vt:lpstr>
      <vt:lpstr>PowerPoint Presentation</vt:lpstr>
      <vt:lpstr>PowerPoint Presentation</vt:lpstr>
      <vt:lpstr>PowerPoint Presentation</vt:lpstr>
      <vt:lpstr>From Qualtrics Entry to Visualization of Campus-Wide Data</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Institutional Learning Outcomes Survey</dc:title>
  <dc:creator>TempAdmin</dc:creator>
  <cp:lastModifiedBy>Na Liu</cp:lastModifiedBy>
  <cp:revision>287</cp:revision>
  <dcterms:created xsi:type="dcterms:W3CDTF">2020-05-04T18:57:42Z</dcterms:created>
  <dcterms:modified xsi:type="dcterms:W3CDTF">2021-09-01T16:04:02Z</dcterms:modified>
</cp:coreProperties>
</file>